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 id="2147483706" r:id="rId7"/>
    <p:sldMasterId id="214748370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5143500" cx="9144000"/>
  <p:notesSz cx="6858000" cy="9144000"/>
  <p:embeddedFontLst>
    <p:embeddedFont>
      <p:font typeface="Proxima Nova"/>
      <p:regular r:id="rId43"/>
      <p:bold r:id="rId44"/>
      <p:italic r:id="rId45"/>
      <p:boldItalic r:id="rId46"/>
    </p:embeddedFont>
    <p:embeddedFont>
      <p:font typeface="Average"/>
      <p:regular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Oswald-regular.fntdata"/><Relationship Id="rId47" Type="http://schemas.openxmlformats.org/officeDocument/2006/relationships/font" Target="fonts/Average-regular.fntdata"/><Relationship Id="rId49"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3e59a2600_1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03e59a2600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3e59a260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03e59a2600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3e59a260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3e59a2600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67b8a3a4f_7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67b8a3a4f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67b8a3a4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67b8a3a4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67b8a3a4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67b8a3a4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67b8a3a4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67b8a3a4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67b8a3a4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67b8a3a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67b8a3a4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67b8a3a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67b8a3a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67b8a3a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67b8a3a4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67b8a3a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67b8a3a4f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67b8a3a4f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67b8a3a4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67b8a3a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67b8a3a4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67b8a3a4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67b8a3a4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67b8a3a4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67b8a3a4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67b8a3a4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67b8a3a4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67b8a3a4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67b8a3a4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67b8a3a4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67b8a3a4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67b8a3a4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67b8a3a4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67b8a3a4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67b8a3a4f_1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067b8a3a4f_1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67b8a3a4f_1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067b8a3a4f_1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3e59a2600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03e59a2600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67b8a3a4f_1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067b8a3a4f_1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67b8a3a4f_1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067b8a3a4f_1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67b8a3a4f_1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067b8a3a4f_1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067b8a3a4f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067b8a3a4f_1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3e59a260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03e59a2600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3e59a2600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03e59a2600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3e59a260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03e59a2600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3e59a2600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03e59a2600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3e59a2600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03e59a2600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3e59a260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03e59a2600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grpSp>
        <p:nvGrpSpPr>
          <p:cNvPr id="105" name="Google Shape;105;p26"/>
          <p:cNvGrpSpPr/>
          <p:nvPr/>
        </p:nvGrpSpPr>
        <p:grpSpPr>
          <a:xfrm>
            <a:off x="4350279" y="2855377"/>
            <a:ext cx="443589" cy="105632"/>
            <a:chOff x="4137525" y="2915950"/>
            <a:chExt cx="869100" cy="207000"/>
          </a:xfrm>
        </p:grpSpPr>
        <p:sp>
          <p:nvSpPr>
            <p:cNvPr id="106" name="Google Shape;106;p26"/>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6"/>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6"/>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0" name="Google Shape;110;p26"/>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2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2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3" name="Google Shape;123;p2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6" name="Google Shape;126;p3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0" name="Google Shape;130;p3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31" name="Shape 131"/>
        <p:cNvGrpSpPr/>
        <p:nvPr/>
      </p:nvGrpSpPr>
      <p:grpSpPr>
        <a:xfrm>
          <a:off x="0" y="0"/>
          <a:ext cx="0" cy="0"/>
          <a:chOff x="0" y="0"/>
          <a:chExt cx="0" cy="0"/>
        </a:xfrm>
      </p:grpSpPr>
      <p:sp>
        <p:nvSpPr>
          <p:cNvPr id="132" name="Google Shape;132;p32"/>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3" name="Google Shape;133;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3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7" name="Google Shape;137;p33"/>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8" name="Google Shape;138;p33"/>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39" name="Google Shape;139;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40" name="Google Shape;140;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 name="Shape 141"/>
        <p:cNvGrpSpPr/>
        <p:nvPr/>
      </p:nvGrpSpPr>
      <p:grpSpPr>
        <a:xfrm>
          <a:off x="0" y="0"/>
          <a:ext cx="0" cy="0"/>
          <a:chOff x="0" y="0"/>
          <a:chExt cx="0" cy="0"/>
        </a:xfrm>
      </p:grpSpPr>
      <p:sp>
        <p:nvSpPr>
          <p:cNvPr id="142" name="Google Shape;142;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143" name="Google Shape;143;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35"/>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6" name="Google Shape;146;p35"/>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7" name="Google Shape;147;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 name="Shape 157"/>
        <p:cNvGrpSpPr/>
        <p:nvPr/>
      </p:nvGrpSpPr>
      <p:grpSpPr>
        <a:xfrm>
          <a:off x="0" y="0"/>
          <a:ext cx="0" cy="0"/>
          <a:chOff x="0" y="0"/>
          <a:chExt cx="0" cy="0"/>
        </a:xfrm>
      </p:grpSpPr>
      <p:sp>
        <p:nvSpPr>
          <p:cNvPr id="158" name="Google Shape;15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9" name="Google Shape;159;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0" name="Google Shape;160;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3" name="Google Shape;163;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4" name="Google Shape;16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 name="Shape 165"/>
        <p:cNvGrpSpPr/>
        <p:nvPr/>
      </p:nvGrpSpPr>
      <p:grpSpPr>
        <a:xfrm>
          <a:off x="0" y="0"/>
          <a:ext cx="0" cy="0"/>
          <a:chOff x="0" y="0"/>
          <a:chExt cx="0" cy="0"/>
        </a:xfrm>
      </p:grpSpPr>
      <p:sp>
        <p:nvSpPr>
          <p:cNvPr id="166" name="Google Shape;166;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7" name="Google Shape;16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sp>
        <p:nvSpPr>
          <p:cNvPr id="169" name="Google Shape;16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0" name="Google Shape;170;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1" name="Google Shape;171;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2" name="Google Shape;17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3" name="Shape 173"/>
        <p:cNvGrpSpPr/>
        <p:nvPr/>
      </p:nvGrpSpPr>
      <p:grpSpPr>
        <a:xfrm>
          <a:off x="0" y="0"/>
          <a:ext cx="0" cy="0"/>
          <a:chOff x="0" y="0"/>
          <a:chExt cx="0" cy="0"/>
        </a:xfrm>
      </p:grpSpPr>
      <p:sp>
        <p:nvSpPr>
          <p:cNvPr id="174" name="Google Shape;174;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5" name="Google Shape;175;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6" name="Google Shape;17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7" name="Shape 177"/>
        <p:cNvGrpSpPr/>
        <p:nvPr/>
      </p:nvGrpSpPr>
      <p:grpSpPr>
        <a:xfrm>
          <a:off x="0" y="0"/>
          <a:ext cx="0" cy="0"/>
          <a:chOff x="0" y="0"/>
          <a:chExt cx="0" cy="0"/>
        </a:xfrm>
      </p:grpSpPr>
      <p:sp>
        <p:nvSpPr>
          <p:cNvPr id="178" name="Google Shape;178;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79" name="Google Shape;17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3" name="Google Shape;183;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 name="Google Shape;184;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5" name="Google Shape;18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6" name="Shape 186"/>
        <p:cNvGrpSpPr/>
        <p:nvPr/>
      </p:nvGrpSpPr>
      <p:grpSpPr>
        <a:xfrm>
          <a:off x="0" y="0"/>
          <a:ext cx="0" cy="0"/>
          <a:chOff x="0" y="0"/>
          <a:chExt cx="0" cy="0"/>
        </a:xfrm>
      </p:grpSpPr>
      <p:sp>
        <p:nvSpPr>
          <p:cNvPr id="187" name="Google Shape;187;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88" name="Google Shape;18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sp>
        <p:nvSpPr>
          <p:cNvPr id="190" name="Google Shape;190;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1" name="Google Shape;191;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92" name="Google Shape;192;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
        <p:nvSpPr>
          <p:cNvPr id="194" name="Google Shape;19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9" name="Shape 199"/>
        <p:cNvGrpSpPr/>
        <p:nvPr/>
      </p:nvGrpSpPr>
      <p:grpSpPr>
        <a:xfrm>
          <a:off x="0" y="0"/>
          <a:ext cx="0" cy="0"/>
          <a:chOff x="0" y="0"/>
          <a:chExt cx="0" cy="0"/>
        </a:xfrm>
      </p:grpSpPr>
      <p:grpSp>
        <p:nvGrpSpPr>
          <p:cNvPr id="200" name="Google Shape;200;p50"/>
          <p:cNvGrpSpPr/>
          <p:nvPr/>
        </p:nvGrpSpPr>
        <p:grpSpPr>
          <a:xfrm>
            <a:off x="4350279" y="2855377"/>
            <a:ext cx="443589" cy="105632"/>
            <a:chOff x="4137525" y="2915950"/>
            <a:chExt cx="869100" cy="207000"/>
          </a:xfrm>
        </p:grpSpPr>
        <p:sp>
          <p:nvSpPr>
            <p:cNvPr id="201" name="Google Shape;201;p50"/>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0"/>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0"/>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50"/>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05" name="Google Shape;205;p50"/>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6" name="Google Shape;206;p5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 name="Shape 207"/>
        <p:cNvGrpSpPr/>
        <p:nvPr/>
      </p:nvGrpSpPr>
      <p:grpSpPr>
        <a:xfrm>
          <a:off x="0" y="0"/>
          <a:ext cx="0" cy="0"/>
          <a:chOff x="0" y="0"/>
          <a:chExt cx="0" cy="0"/>
        </a:xfrm>
      </p:grpSpPr>
      <p:sp>
        <p:nvSpPr>
          <p:cNvPr id="208" name="Google Shape;208;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9" name="Google Shape;209;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0" name="Google Shape;210;p5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1" name="Shape 211"/>
        <p:cNvGrpSpPr/>
        <p:nvPr/>
      </p:nvGrpSpPr>
      <p:grpSpPr>
        <a:xfrm>
          <a:off x="0" y="0"/>
          <a:ext cx="0" cy="0"/>
          <a:chOff x="0" y="0"/>
          <a:chExt cx="0" cy="0"/>
        </a:xfrm>
      </p:grpSpPr>
      <p:sp>
        <p:nvSpPr>
          <p:cNvPr id="212" name="Google Shape;212;p5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3" name="Shape 213"/>
        <p:cNvGrpSpPr/>
        <p:nvPr/>
      </p:nvGrpSpPr>
      <p:grpSpPr>
        <a:xfrm>
          <a:off x="0" y="0"/>
          <a:ext cx="0" cy="0"/>
          <a:chOff x="0" y="0"/>
          <a:chExt cx="0" cy="0"/>
        </a:xfrm>
      </p:grpSpPr>
      <p:sp>
        <p:nvSpPr>
          <p:cNvPr id="214" name="Google Shape;214;p53"/>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5" name="Google Shape;215;p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6" name="Shape 216"/>
        <p:cNvGrpSpPr/>
        <p:nvPr/>
      </p:nvGrpSpPr>
      <p:grpSpPr>
        <a:xfrm>
          <a:off x="0" y="0"/>
          <a:ext cx="0" cy="0"/>
          <a:chOff x="0" y="0"/>
          <a:chExt cx="0" cy="0"/>
        </a:xfrm>
      </p:grpSpPr>
      <p:sp>
        <p:nvSpPr>
          <p:cNvPr id="217" name="Google Shape;217;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9" name="Google Shape;219;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0" name="Google Shape;220;p5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1" name="Shape 221"/>
        <p:cNvGrpSpPr/>
        <p:nvPr/>
      </p:nvGrpSpPr>
      <p:grpSpPr>
        <a:xfrm>
          <a:off x="0" y="0"/>
          <a:ext cx="0" cy="0"/>
          <a:chOff x="0" y="0"/>
          <a:chExt cx="0" cy="0"/>
        </a:xfrm>
      </p:grpSpPr>
      <p:sp>
        <p:nvSpPr>
          <p:cNvPr id="222" name="Google Shape;222;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3" name="Google Shape;223;p5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4" name="Shape 224"/>
        <p:cNvGrpSpPr/>
        <p:nvPr/>
      </p:nvGrpSpPr>
      <p:grpSpPr>
        <a:xfrm>
          <a:off x="0" y="0"/>
          <a:ext cx="0" cy="0"/>
          <a:chOff x="0" y="0"/>
          <a:chExt cx="0" cy="0"/>
        </a:xfrm>
      </p:grpSpPr>
      <p:sp>
        <p:nvSpPr>
          <p:cNvPr id="225" name="Google Shape;225;p5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6" name="Google Shape;226;p5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7" name="Google Shape;227;p5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28" name="Shape 228"/>
        <p:cNvGrpSpPr/>
        <p:nvPr/>
      </p:nvGrpSpPr>
      <p:grpSpPr>
        <a:xfrm>
          <a:off x="0" y="0"/>
          <a:ext cx="0" cy="0"/>
          <a:chOff x="0" y="0"/>
          <a:chExt cx="0" cy="0"/>
        </a:xfrm>
      </p:grpSpPr>
      <p:sp>
        <p:nvSpPr>
          <p:cNvPr id="229" name="Google Shape;229;p57"/>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230" name="Google Shape;230;p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1" name="Shape 231"/>
        <p:cNvGrpSpPr/>
        <p:nvPr/>
      </p:nvGrpSpPr>
      <p:grpSpPr>
        <a:xfrm>
          <a:off x="0" y="0"/>
          <a:ext cx="0" cy="0"/>
          <a:chOff x="0" y="0"/>
          <a:chExt cx="0" cy="0"/>
        </a:xfrm>
      </p:grpSpPr>
      <p:sp>
        <p:nvSpPr>
          <p:cNvPr id="232" name="Google Shape;232;p58"/>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 name="Google Shape;233;p5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34" name="Google Shape;234;p58"/>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5" name="Google Shape;235;p58"/>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236" name="Google Shape;236;p5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7" name="Google Shape;237;p5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8" name="Shape 238"/>
        <p:cNvGrpSpPr/>
        <p:nvPr/>
      </p:nvGrpSpPr>
      <p:grpSpPr>
        <a:xfrm>
          <a:off x="0" y="0"/>
          <a:ext cx="0" cy="0"/>
          <a:chOff x="0" y="0"/>
          <a:chExt cx="0" cy="0"/>
        </a:xfrm>
      </p:grpSpPr>
      <p:sp>
        <p:nvSpPr>
          <p:cNvPr id="239" name="Google Shape;239;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240" name="Google Shape;240;p5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60"/>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3" name="Google Shape;243;p60"/>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44" name="Google Shape;244;p6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6.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5.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102" name="Google Shape;102;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103" name="Google Shape;103;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0" name="Shape 150"/>
        <p:cNvGrpSpPr/>
        <p:nvPr/>
      </p:nvGrpSpPr>
      <p:grpSpPr>
        <a:xfrm>
          <a:off x="0" y="0"/>
          <a:ext cx="0" cy="0"/>
          <a:chOff x="0" y="0"/>
          <a:chExt cx="0" cy="0"/>
        </a:xfrm>
      </p:grpSpPr>
      <p:sp>
        <p:nvSpPr>
          <p:cNvPr id="151" name="Google Shape;15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2" name="Google Shape;15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3" name="Google Shape;15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195" name="Shape 195"/>
        <p:cNvGrpSpPr/>
        <p:nvPr/>
      </p:nvGrpSpPr>
      <p:grpSpPr>
        <a:xfrm>
          <a:off x="0" y="0"/>
          <a:ext cx="0" cy="0"/>
          <a:chOff x="0" y="0"/>
          <a:chExt cx="0" cy="0"/>
        </a:xfrm>
      </p:grpSpPr>
      <p:sp>
        <p:nvSpPr>
          <p:cNvPr id="196" name="Google Shape;19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197" name="Google Shape;19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198" name="Google Shape;198;p4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White cloud in front of dark blue star-filled sky" id="249" name="Google Shape;249;p61"/>
          <p:cNvPicPr preferRelativeResize="0"/>
          <p:nvPr/>
        </p:nvPicPr>
        <p:blipFill rotWithShape="1">
          <a:blip r:embed="rId3">
            <a:alphaModFix/>
          </a:blip>
          <a:srcRect b="17066" l="0" r="1718" t="0"/>
          <a:stretch/>
        </p:blipFill>
        <p:spPr>
          <a:xfrm>
            <a:off x="0" y="0"/>
            <a:ext cx="9144001" cy="5143500"/>
          </a:xfrm>
          <a:prstGeom prst="rect">
            <a:avLst/>
          </a:prstGeom>
          <a:noFill/>
          <a:ln>
            <a:noFill/>
          </a:ln>
        </p:spPr>
      </p:pic>
      <p:sp>
        <p:nvSpPr>
          <p:cNvPr id="250" name="Google Shape;250;p61"/>
          <p:cNvSpPr txBox="1"/>
          <p:nvPr>
            <p:ph type="ctrTitle"/>
          </p:nvPr>
        </p:nvSpPr>
        <p:spPr>
          <a:xfrm>
            <a:off x="741325" y="826875"/>
            <a:ext cx="7801500" cy="33912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6000"/>
              <a:t>Projection of a Point on a Line and Applications: Simple Linear Regression</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08" name="Google Shape;308;p70"/>
          <p:cNvSpPr txBox="1"/>
          <p:nvPr>
            <p:ph idx="1" type="body"/>
          </p:nvPr>
        </p:nvSpPr>
        <p:spPr>
          <a:xfrm>
            <a:off x="311700" y="322350"/>
            <a:ext cx="8520600" cy="45690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lnSpc>
                <a:spcPct val="115000"/>
              </a:lnSpc>
              <a:spcBef>
                <a:spcPts val="0"/>
              </a:spcBef>
              <a:spcAft>
                <a:spcPts val="0"/>
              </a:spcAft>
              <a:buSzPct val="122415"/>
              <a:buNone/>
            </a:pPr>
            <a:r>
              <a:rPr lang="en" sz="3675">
                <a:solidFill>
                  <a:srgbClr val="000000"/>
                </a:solidFill>
              </a:rPr>
              <a:t>2. </a:t>
            </a:r>
            <a:r>
              <a:rPr lang="en" sz="3675" u="sng">
                <a:solidFill>
                  <a:srgbClr val="000000"/>
                </a:solidFill>
              </a:rPr>
              <a:t>Projection Matrix:</a:t>
            </a:r>
            <a:endParaRPr sz="3675" u="sng">
              <a:solidFill>
                <a:srgbClr val="000000"/>
              </a:solidFill>
            </a:endParaRPr>
          </a:p>
          <a:p>
            <a:pPr indent="0" lvl="0" marL="0" rtl="0" algn="l">
              <a:lnSpc>
                <a:spcPct val="115000"/>
              </a:lnSpc>
              <a:spcBef>
                <a:spcPts val="1200"/>
              </a:spcBef>
              <a:spcAft>
                <a:spcPts val="0"/>
              </a:spcAft>
              <a:buSzPct val="122415"/>
              <a:buNone/>
            </a:pPr>
            <a:r>
              <a:rPr lang="en" sz="3675" u="sng">
                <a:solidFill>
                  <a:srgbClr val="000000"/>
                </a:solidFill>
              </a:rPr>
              <a:t>   </a:t>
            </a:r>
            <a:endParaRPr sz="3675" u="sng">
              <a:solidFill>
                <a:srgbClr val="000000"/>
              </a:solidFill>
            </a:endParaRPr>
          </a:p>
          <a:p>
            <a:pPr indent="0" lvl="0" marL="0" rtl="0" algn="l">
              <a:lnSpc>
                <a:spcPct val="115000"/>
              </a:lnSpc>
              <a:spcBef>
                <a:spcPts val="1200"/>
              </a:spcBef>
              <a:spcAft>
                <a:spcPts val="0"/>
              </a:spcAft>
              <a:buSzPct val="151209"/>
              <a:buNone/>
            </a:pPr>
            <a:r>
              <a:rPr lang="en" sz="2976">
                <a:solidFill>
                  <a:srgbClr val="000000"/>
                </a:solidFill>
                <a:latin typeface="Arial"/>
                <a:ea typeface="Arial"/>
                <a:cs typeface="Arial"/>
                <a:sym typeface="Arial"/>
              </a:rPr>
              <a:t>     </a:t>
            </a:r>
            <a:r>
              <a:rPr lang="en" sz="3575">
                <a:solidFill>
                  <a:srgbClr val="000000"/>
                </a:solidFill>
                <a:latin typeface="Arial"/>
                <a:ea typeface="Arial"/>
                <a:cs typeface="Arial"/>
                <a:sym typeface="Arial"/>
              </a:rPr>
              <a:t>We’d like to write this projection in terms of a projection matrix </a:t>
            </a:r>
            <a:r>
              <a:rPr b="1" lang="en" sz="3575">
                <a:solidFill>
                  <a:srgbClr val="000000"/>
                </a:solidFill>
                <a:latin typeface="Arial"/>
                <a:ea typeface="Arial"/>
                <a:cs typeface="Arial"/>
                <a:sym typeface="Arial"/>
              </a:rPr>
              <a:t>P</a:t>
            </a:r>
            <a:r>
              <a:rPr lang="en" sz="3575">
                <a:solidFill>
                  <a:srgbClr val="000000"/>
                </a:solidFill>
                <a:latin typeface="Arial"/>
                <a:ea typeface="Arial"/>
                <a:cs typeface="Arial"/>
                <a:sym typeface="Arial"/>
              </a:rPr>
              <a:t>: p = </a:t>
            </a:r>
            <a:r>
              <a:rPr b="1" lang="en" sz="3575">
                <a:solidFill>
                  <a:srgbClr val="000000"/>
                </a:solidFill>
                <a:latin typeface="Arial"/>
                <a:ea typeface="Arial"/>
                <a:cs typeface="Arial"/>
                <a:sym typeface="Arial"/>
              </a:rPr>
              <a:t>P</a:t>
            </a:r>
            <a:r>
              <a:rPr lang="en" sz="3575">
                <a:solidFill>
                  <a:srgbClr val="000000"/>
                </a:solidFill>
                <a:latin typeface="Arial"/>
                <a:ea typeface="Arial"/>
                <a:cs typeface="Arial"/>
                <a:sym typeface="Arial"/>
              </a:rPr>
              <a:t>b.</a:t>
            </a:r>
            <a:endParaRPr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lang="en" sz="3575">
                <a:solidFill>
                  <a:srgbClr val="000000"/>
                </a:solidFill>
                <a:latin typeface="Arial"/>
                <a:ea typeface="Arial"/>
                <a:cs typeface="Arial"/>
                <a:sym typeface="Arial"/>
              </a:rPr>
              <a:t>ax = </a:t>
            </a:r>
            <a:r>
              <a:rPr b="1" lang="en" sz="3575">
                <a:solidFill>
                  <a:srgbClr val="000000"/>
                </a:solidFill>
                <a:latin typeface="Arial"/>
                <a:ea typeface="Arial"/>
                <a:cs typeface="Arial"/>
                <a:sym typeface="Arial"/>
              </a:rPr>
              <a:t>P</a:t>
            </a:r>
            <a:r>
              <a:rPr lang="en" sz="3575">
                <a:solidFill>
                  <a:srgbClr val="000000"/>
                </a:solidFill>
                <a:latin typeface="Arial"/>
                <a:ea typeface="Arial"/>
                <a:cs typeface="Arial"/>
                <a:sym typeface="Arial"/>
              </a:rPr>
              <a:t>b</a:t>
            </a:r>
            <a:endParaRPr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b="1" lang="en" sz="3575">
                <a:solidFill>
                  <a:srgbClr val="000000"/>
                </a:solidFill>
                <a:latin typeface="Arial"/>
                <a:ea typeface="Arial"/>
                <a:cs typeface="Arial"/>
                <a:sym typeface="Arial"/>
              </a:rPr>
              <a:t>P</a:t>
            </a:r>
            <a:r>
              <a:rPr lang="en" sz="3575">
                <a:solidFill>
                  <a:srgbClr val="000000"/>
                </a:solidFill>
                <a:latin typeface="Arial"/>
                <a:ea typeface="Arial"/>
                <a:cs typeface="Arial"/>
                <a:sym typeface="Arial"/>
              </a:rPr>
              <a:t>=ax/b</a:t>
            </a:r>
            <a:endParaRPr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lang="en" sz="3575">
                <a:solidFill>
                  <a:srgbClr val="000000"/>
                </a:solidFill>
                <a:latin typeface="Arial"/>
                <a:ea typeface="Arial"/>
                <a:cs typeface="Arial"/>
                <a:sym typeface="Arial"/>
              </a:rPr>
              <a:t>So, the projection matrix </a:t>
            </a:r>
            <a:r>
              <a:rPr b="1" lang="en" sz="3575">
                <a:solidFill>
                  <a:srgbClr val="000000"/>
                </a:solidFill>
                <a:latin typeface="Arial"/>
                <a:ea typeface="Arial"/>
                <a:cs typeface="Arial"/>
                <a:sym typeface="Arial"/>
              </a:rPr>
              <a:t>P </a:t>
            </a:r>
            <a:r>
              <a:rPr lang="en" sz="3575">
                <a:solidFill>
                  <a:srgbClr val="000000"/>
                </a:solidFill>
                <a:latin typeface="Arial"/>
                <a:ea typeface="Arial"/>
                <a:cs typeface="Arial"/>
                <a:sym typeface="Arial"/>
              </a:rPr>
              <a:t>is,</a:t>
            </a:r>
            <a:endParaRPr sz="3575">
              <a:solidFill>
                <a:srgbClr val="000000"/>
              </a:solidFill>
              <a:latin typeface="Arial"/>
              <a:ea typeface="Arial"/>
              <a:cs typeface="Arial"/>
              <a:sym typeface="Arial"/>
            </a:endParaRPr>
          </a:p>
          <a:p>
            <a:pPr indent="0" lvl="0" marL="0" rtl="0" algn="l">
              <a:lnSpc>
                <a:spcPct val="115000"/>
              </a:lnSpc>
              <a:spcBef>
                <a:spcPts val="1200"/>
              </a:spcBef>
              <a:spcAft>
                <a:spcPts val="0"/>
              </a:spcAft>
              <a:buSzPct val="125838"/>
              <a:buNone/>
            </a:pPr>
            <a:r>
              <a:rPr b="1" lang="en" sz="3575">
                <a:solidFill>
                  <a:srgbClr val="000000"/>
                </a:solidFill>
                <a:latin typeface="Arial"/>
                <a:ea typeface="Arial"/>
                <a:cs typeface="Arial"/>
                <a:sym typeface="Arial"/>
              </a:rPr>
              <a:t>    P </a:t>
            </a:r>
            <a:r>
              <a:rPr lang="en" sz="3575">
                <a:solidFill>
                  <a:srgbClr val="000000"/>
                </a:solidFill>
                <a:latin typeface="Arial"/>
                <a:ea typeface="Arial"/>
                <a:cs typeface="Arial"/>
                <a:sym typeface="Arial"/>
              </a:rPr>
              <a:t>= aa</a:t>
            </a:r>
            <a:r>
              <a:rPr baseline="30000" lang="en" sz="3575">
                <a:solidFill>
                  <a:srgbClr val="000000"/>
                </a:solidFill>
                <a:latin typeface="Arial"/>
                <a:ea typeface="Arial"/>
                <a:cs typeface="Arial"/>
                <a:sym typeface="Arial"/>
              </a:rPr>
              <a:t>T </a:t>
            </a:r>
            <a:r>
              <a:rPr lang="en" sz="3575">
                <a:solidFill>
                  <a:srgbClr val="000000"/>
                </a:solidFill>
                <a:latin typeface="Arial"/>
                <a:ea typeface="Arial"/>
                <a:cs typeface="Arial"/>
                <a:sym typeface="Arial"/>
              </a:rPr>
              <a:t>/ a</a:t>
            </a:r>
            <a:r>
              <a:rPr baseline="30000" lang="en" sz="3575">
                <a:solidFill>
                  <a:srgbClr val="000000"/>
                </a:solidFill>
                <a:latin typeface="Arial"/>
                <a:ea typeface="Arial"/>
                <a:cs typeface="Arial"/>
                <a:sym typeface="Arial"/>
              </a:rPr>
              <a:t>T</a:t>
            </a:r>
            <a:r>
              <a:rPr lang="en" sz="3575">
                <a:solidFill>
                  <a:srgbClr val="000000"/>
                </a:solidFill>
                <a:latin typeface="Arial"/>
                <a:ea typeface="Arial"/>
                <a:cs typeface="Arial"/>
                <a:sym typeface="Arial"/>
              </a:rPr>
              <a:t>a    </a:t>
            </a:r>
            <a:endParaRPr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i="1" lang="en" sz="3575">
                <a:solidFill>
                  <a:srgbClr val="000000"/>
                </a:solidFill>
                <a:latin typeface="Arial"/>
                <a:ea typeface="Arial"/>
                <a:cs typeface="Arial"/>
                <a:sym typeface="Arial"/>
              </a:rPr>
              <a:t>The matrix </a:t>
            </a:r>
            <a:r>
              <a:rPr b="1" i="1" lang="en" sz="3575">
                <a:solidFill>
                  <a:srgbClr val="000000"/>
                </a:solidFill>
                <a:latin typeface="Arial"/>
                <a:ea typeface="Arial"/>
                <a:cs typeface="Arial"/>
                <a:sym typeface="Arial"/>
              </a:rPr>
              <a:t>P </a:t>
            </a:r>
            <a:r>
              <a:rPr i="1" lang="en" sz="3575">
                <a:solidFill>
                  <a:srgbClr val="000000"/>
                </a:solidFill>
                <a:latin typeface="Arial"/>
                <a:ea typeface="Arial"/>
                <a:cs typeface="Arial"/>
                <a:sym typeface="Arial"/>
              </a:rPr>
              <a:t>is called the projection matrix, using which you can project any vector onto the vector </a:t>
            </a:r>
            <a:r>
              <a:rPr b="1" i="1" lang="en" sz="3575">
                <a:solidFill>
                  <a:srgbClr val="000000"/>
                </a:solidFill>
                <a:latin typeface="Arial"/>
                <a:ea typeface="Arial"/>
                <a:cs typeface="Arial"/>
                <a:sym typeface="Arial"/>
              </a:rPr>
              <a:t>a </a:t>
            </a:r>
            <a:r>
              <a:rPr i="1" lang="en" sz="3575">
                <a:solidFill>
                  <a:srgbClr val="000000"/>
                </a:solidFill>
                <a:latin typeface="Arial"/>
                <a:ea typeface="Arial"/>
                <a:cs typeface="Arial"/>
                <a:sym typeface="Arial"/>
              </a:rPr>
              <a:t>by multiplying with matrix </a:t>
            </a:r>
            <a:r>
              <a:rPr b="1" i="1" lang="en" sz="3575">
                <a:solidFill>
                  <a:srgbClr val="000000"/>
                </a:solidFill>
                <a:latin typeface="Arial"/>
                <a:ea typeface="Arial"/>
                <a:cs typeface="Arial"/>
                <a:sym typeface="Arial"/>
              </a:rPr>
              <a:t>P</a:t>
            </a:r>
            <a:r>
              <a:rPr i="1" lang="en" sz="3575">
                <a:solidFill>
                  <a:srgbClr val="000000"/>
                </a:solidFill>
                <a:latin typeface="Arial"/>
                <a:ea typeface="Arial"/>
                <a:cs typeface="Arial"/>
                <a:sym typeface="Arial"/>
              </a:rPr>
              <a:t>. A projection matrix also called as hat matrix.</a:t>
            </a:r>
            <a:endParaRPr i="1"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lang="en" sz="3575">
                <a:solidFill>
                  <a:srgbClr val="000000"/>
                </a:solidFill>
                <a:latin typeface="Arial"/>
                <a:ea typeface="Arial"/>
                <a:cs typeface="Arial"/>
                <a:sym typeface="Arial"/>
              </a:rPr>
              <a:t>Note : aa</a:t>
            </a:r>
            <a:r>
              <a:rPr baseline="30000" lang="en" sz="3575">
                <a:solidFill>
                  <a:srgbClr val="000000"/>
                </a:solidFill>
                <a:latin typeface="Arial"/>
                <a:ea typeface="Arial"/>
                <a:cs typeface="Arial"/>
                <a:sym typeface="Arial"/>
              </a:rPr>
              <a:t>T </a:t>
            </a:r>
            <a:r>
              <a:rPr lang="en" sz="3575">
                <a:solidFill>
                  <a:srgbClr val="000000"/>
                </a:solidFill>
                <a:latin typeface="Arial"/>
                <a:ea typeface="Arial"/>
                <a:cs typeface="Arial"/>
                <a:sym typeface="Arial"/>
              </a:rPr>
              <a:t>is a 3 x 3 matrix, not a number. And matrix multiplication is not commutative.</a:t>
            </a:r>
            <a:endParaRPr sz="357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125838"/>
              <a:buNone/>
            </a:pPr>
            <a:r>
              <a:rPr lang="en" sz="3575">
                <a:solidFill>
                  <a:srgbClr val="000000"/>
                </a:solidFill>
                <a:latin typeface="Arial"/>
                <a:ea typeface="Arial"/>
                <a:cs typeface="Arial"/>
                <a:sym typeface="Arial"/>
              </a:rPr>
              <a:t>Using the diagonal elements of the projection matrix, we can identify data points which may have an unusual impact on the results of fitting the linear model. </a:t>
            </a:r>
            <a:endParaRPr sz="3575">
              <a:solidFill>
                <a:srgbClr val="000000"/>
              </a:solidFill>
              <a:latin typeface="Arial"/>
              <a:ea typeface="Arial"/>
              <a:cs typeface="Arial"/>
              <a:sym typeface="Arial"/>
            </a:endParaRPr>
          </a:p>
          <a:p>
            <a:pPr indent="0" lvl="0" marL="0" rtl="0" algn="l">
              <a:lnSpc>
                <a:spcPct val="115000"/>
              </a:lnSpc>
              <a:spcBef>
                <a:spcPts val="1200"/>
              </a:spcBef>
              <a:spcAft>
                <a:spcPts val="0"/>
              </a:spcAft>
              <a:buSzPct val="264705"/>
              <a:buNone/>
            </a:pPr>
            <a:r>
              <a:t/>
            </a:r>
            <a:endParaRPr sz="1700">
              <a:solidFill>
                <a:srgbClr val="000000"/>
              </a:solidFill>
              <a:latin typeface="Arial"/>
              <a:ea typeface="Arial"/>
              <a:cs typeface="Arial"/>
              <a:sym typeface="Arial"/>
            </a:endParaRPr>
          </a:p>
          <a:p>
            <a:pPr indent="0" lvl="0" marL="0" rtl="0" algn="l">
              <a:lnSpc>
                <a:spcPct val="115000"/>
              </a:lnSpc>
              <a:spcBef>
                <a:spcPts val="1200"/>
              </a:spcBef>
              <a:spcAft>
                <a:spcPts val="1200"/>
              </a:spcAft>
              <a:buSzPct val="264705"/>
              <a:buNone/>
            </a:pPr>
            <a:r>
              <a:t/>
            </a:r>
            <a:endParaRPr sz="17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 name="Shape 312"/>
        <p:cNvGrpSpPr/>
        <p:nvPr/>
      </p:nvGrpSpPr>
      <p:grpSpPr>
        <a:xfrm>
          <a:off x="0" y="0"/>
          <a:ext cx="0" cy="0"/>
          <a:chOff x="0" y="0"/>
          <a:chExt cx="0" cy="0"/>
        </a:xfrm>
      </p:grpSpPr>
      <p:sp>
        <p:nvSpPr>
          <p:cNvPr id="313" name="Google Shape;313;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14" name="Google Shape;314;p71"/>
          <p:cNvSpPr txBox="1"/>
          <p:nvPr>
            <p:ph idx="1" type="body"/>
          </p:nvPr>
        </p:nvSpPr>
        <p:spPr>
          <a:xfrm>
            <a:off x="311700" y="445025"/>
            <a:ext cx="8520600" cy="4123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solidFill>
                  <a:srgbClr val="000000"/>
                </a:solidFill>
              </a:rPr>
              <a:t>Properties of Projection Matrix: </a:t>
            </a:r>
            <a:endParaRPr b="1">
              <a:solidFill>
                <a:srgbClr val="000000"/>
              </a:solidFill>
            </a:endParaRPr>
          </a:p>
          <a:p>
            <a:pPr indent="0" lvl="0" marL="0" rtl="0" algn="l">
              <a:lnSpc>
                <a:spcPct val="115000"/>
              </a:lnSpc>
              <a:spcBef>
                <a:spcPts val="1200"/>
              </a:spcBef>
              <a:spcAft>
                <a:spcPts val="0"/>
              </a:spcAft>
              <a:buSzPts val="1800"/>
              <a:buNone/>
            </a:pPr>
            <a:r>
              <a:rPr lang="en">
                <a:solidFill>
                  <a:srgbClr val="000000"/>
                </a:solidFill>
              </a:rPr>
              <a:t>• Rank of P is 1 </a:t>
            </a:r>
            <a:endParaRPr>
              <a:solidFill>
                <a:srgbClr val="000000"/>
              </a:solidFill>
            </a:endParaRPr>
          </a:p>
          <a:p>
            <a:pPr indent="0" lvl="0" marL="0" rtl="0" algn="l">
              <a:lnSpc>
                <a:spcPct val="115000"/>
              </a:lnSpc>
              <a:spcBef>
                <a:spcPts val="1200"/>
              </a:spcBef>
              <a:spcAft>
                <a:spcPts val="0"/>
              </a:spcAft>
              <a:buSzPts val="1800"/>
              <a:buNone/>
            </a:pPr>
            <a:r>
              <a:rPr lang="en">
                <a:solidFill>
                  <a:srgbClr val="000000"/>
                </a:solidFill>
              </a:rPr>
              <a:t>• P is symmetric </a:t>
            </a:r>
            <a:endParaRPr>
              <a:solidFill>
                <a:srgbClr val="000000"/>
              </a:solidFill>
            </a:endParaRPr>
          </a:p>
          <a:p>
            <a:pPr indent="0" lvl="0" marL="0" rtl="0" algn="l">
              <a:lnSpc>
                <a:spcPct val="115000"/>
              </a:lnSpc>
              <a:spcBef>
                <a:spcPts val="1200"/>
              </a:spcBef>
              <a:spcAft>
                <a:spcPts val="1200"/>
              </a:spcAft>
              <a:buSzPts val="1800"/>
              <a:buNone/>
            </a:pPr>
            <a:r>
              <a:rPr lang="en">
                <a:solidFill>
                  <a:srgbClr val="000000"/>
                </a:solidFill>
              </a:rPr>
              <a:t>• P </a:t>
            </a:r>
            <a:r>
              <a:rPr baseline="30000" lang="en">
                <a:solidFill>
                  <a:srgbClr val="000000"/>
                </a:solidFill>
              </a:rPr>
              <a:t>2 </a:t>
            </a:r>
            <a:r>
              <a:rPr lang="en">
                <a:solidFill>
                  <a:srgbClr val="000000"/>
                </a:solidFill>
              </a:rPr>
              <a:t>b = P b because the projection of a vector already on the line through a is just that     vector.</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White cloud in front of dark blue star-filled sky" id="319" name="Google Shape;319;p72"/>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320" name="Google Shape;320;p72"/>
          <p:cNvSpPr txBox="1"/>
          <p:nvPr>
            <p:ph type="ctrTitle"/>
          </p:nvPr>
        </p:nvSpPr>
        <p:spPr>
          <a:xfrm>
            <a:off x="741325" y="826875"/>
            <a:ext cx="7801500" cy="33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6000"/>
              <a:t>Linear Regression</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Regression</a:t>
            </a:r>
            <a:endParaRPr b="1" sz="2400">
              <a:solidFill>
                <a:srgbClr val="000000"/>
              </a:solidFill>
              <a:latin typeface="Arial"/>
              <a:ea typeface="Arial"/>
              <a:cs typeface="Arial"/>
              <a:sym typeface="Arial"/>
            </a:endParaRPr>
          </a:p>
        </p:txBody>
      </p:sp>
      <p:sp>
        <p:nvSpPr>
          <p:cNvPr id="326" name="Google Shape;326;p73"/>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Technique used for the modeling and analysis of numerical data</a:t>
            </a:r>
            <a:endParaRPr sz="2400"/>
          </a:p>
          <a:p>
            <a:pPr indent="-381000" lvl="0" marL="457200" rtl="0" algn="l">
              <a:spcBef>
                <a:spcPts val="0"/>
              </a:spcBef>
              <a:spcAft>
                <a:spcPts val="0"/>
              </a:spcAft>
              <a:buSzPts val="2400"/>
              <a:buChar char="●"/>
            </a:pPr>
            <a:r>
              <a:rPr lang="en" sz="2400"/>
              <a:t>Exploits the relationship between two or more variables so that we can gain information about one of them through knowing values of the other</a:t>
            </a:r>
            <a:endParaRPr sz="2400"/>
          </a:p>
          <a:p>
            <a:pPr indent="-381000" lvl="0" marL="457200" rtl="0" algn="l">
              <a:spcBef>
                <a:spcPts val="0"/>
              </a:spcBef>
              <a:spcAft>
                <a:spcPts val="0"/>
              </a:spcAft>
              <a:buSzPts val="2400"/>
              <a:buChar char="●"/>
            </a:pPr>
            <a:r>
              <a:rPr lang="en" sz="2400"/>
              <a:t>Regression can be used for prediction, estimation, hypothesis testing, and modeling causal relationships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Linear Regression as a Projection Problem</a:t>
            </a:r>
            <a:endParaRPr b="1" sz="2400">
              <a:solidFill>
                <a:srgbClr val="000000"/>
              </a:solidFill>
              <a:latin typeface="Arial"/>
              <a:ea typeface="Arial"/>
              <a:cs typeface="Arial"/>
              <a:sym typeface="Arial"/>
            </a:endParaRPr>
          </a:p>
        </p:txBody>
      </p:sp>
      <p:sp>
        <p:nvSpPr>
          <p:cNvPr id="332" name="Google Shape;332;p74"/>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In linear regression, our goal is to find a line of best fit over the given data points</a:t>
            </a:r>
            <a:endParaRPr sz="2400"/>
          </a:p>
          <a:p>
            <a:pPr indent="-381000" lvl="0" marL="457200" rtl="0" algn="l">
              <a:spcBef>
                <a:spcPts val="0"/>
              </a:spcBef>
              <a:spcAft>
                <a:spcPts val="0"/>
              </a:spcAft>
              <a:buSzPts val="2400"/>
              <a:buChar char="●"/>
            </a:pPr>
            <a:r>
              <a:rPr lang="en" sz="2400"/>
              <a:t>Thus, to it is required to minimize the square of the distance between a point and the required line. </a:t>
            </a:r>
            <a:endParaRPr sz="2400"/>
          </a:p>
          <a:p>
            <a:pPr indent="-381000" lvl="0" marL="457200" rtl="0" algn="l">
              <a:spcBef>
                <a:spcPts val="0"/>
              </a:spcBef>
              <a:spcAft>
                <a:spcPts val="0"/>
              </a:spcAft>
              <a:buSzPts val="2400"/>
              <a:buChar char="●"/>
            </a:pPr>
            <a:r>
              <a:rPr lang="en" sz="2400"/>
              <a:t>This can be seen as the problem of finding the projection of the data points onto the line such that the error is as minimum as possible</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Regression: Terminologies</a:t>
            </a:r>
            <a:endParaRPr b="1" sz="2400">
              <a:solidFill>
                <a:srgbClr val="000000"/>
              </a:solidFill>
              <a:latin typeface="Arial"/>
              <a:ea typeface="Arial"/>
              <a:cs typeface="Arial"/>
              <a:sym typeface="Arial"/>
            </a:endParaRPr>
          </a:p>
        </p:txBody>
      </p:sp>
      <p:pic>
        <p:nvPicPr>
          <p:cNvPr id="338" name="Google Shape;338;p75"/>
          <p:cNvPicPr preferRelativeResize="0"/>
          <p:nvPr/>
        </p:nvPicPr>
        <p:blipFill>
          <a:blip r:embed="rId3">
            <a:alphaModFix/>
          </a:blip>
          <a:stretch>
            <a:fillRect/>
          </a:stretch>
        </p:blipFill>
        <p:spPr>
          <a:xfrm>
            <a:off x="476250" y="1182250"/>
            <a:ext cx="8191500" cy="373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Regression: Assumptions</a:t>
            </a:r>
            <a:endParaRPr b="1" sz="2400">
              <a:solidFill>
                <a:srgbClr val="000000"/>
              </a:solidFill>
              <a:latin typeface="Arial"/>
              <a:ea typeface="Arial"/>
              <a:cs typeface="Arial"/>
              <a:sym typeface="Arial"/>
            </a:endParaRPr>
          </a:p>
        </p:txBody>
      </p:sp>
      <p:sp>
        <p:nvSpPr>
          <p:cNvPr id="344" name="Google Shape;344;p7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Dependent variable is a continuous variable</a:t>
            </a:r>
            <a:endParaRPr sz="2400"/>
          </a:p>
          <a:p>
            <a:pPr indent="-381000" lvl="0" marL="457200" rtl="0" algn="l">
              <a:spcBef>
                <a:spcPts val="0"/>
              </a:spcBef>
              <a:spcAft>
                <a:spcPts val="0"/>
              </a:spcAft>
              <a:buSzPts val="2400"/>
              <a:buChar char="●"/>
            </a:pPr>
            <a:r>
              <a:rPr lang="en" sz="2400"/>
              <a:t>Exists a Linear relationship b/w dependent variable and independent variable</a:t>
            </a:r>
            <a:endParaRPr sz="2400"/>
          </a:p>
          <a:p>
            <a:pPr indent="-381000" lvl="0" marL="457200" rtl="0" algn="l">
              <a:spcBef>
                <a:spcPts val="0"/>
              </a:spcBef>
              <a:spcAft>
                <a:spcPts val="0"/>
              </a:spcAft>
              <a:buSzPts val="2400"/>
              <a:buChar char="●"/>
            </a:pPr>
            <a:r>
              <a:rPr lang="en" sz="2400"/>
              <a:t>No Multicollinearity between Independent variables</a:t>
            </a:r>
            <a:endParaRPr sz="2400"/>
          </a:p>
          <a:p>
            <a:pPr indent="-381000" lvl="0" marL="457200" rtl="0" algn="l">
              <a:spcBef>
                <a:spcPts val="0"/>
              </a:spcBef>
              <a:spcAft>
                <a:spcPts val="0"/>
              </a:spcAft>
              <a:buSzPts val="2400"/>
              <a:buChar char="●"/>
            </a:pPr>
            <a:r>
              <a:rPr lang="en" sz="2400"/>
              <a:t>Homoscedasticity</a:t>
            </a:r>
            <a:endParaRPr sz="2400"/>
          </a:p>
          <a:p>
            <a:pPr indent="0" lvl="0" marL="0" rtl="0" algn="l">
              <a:spcBef>
                <a:spcPts val="1600"/>
              </a:spcBef>
              <a:spcAft>
                <a:spcPts val="160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Regression vs Correlation</a:t>
            </a:r>
            <a:endParaRPr b="1" sz="2400">
              <a:solidFill>
                <a:srgbClr val="000000"/>
              </a:solidFill>
              <a:latin typeface="Arial"/>
              <a:ea typeface="Arial"/>
              <a:cs typeface="Arial"/>
              <a:sym typeface="Arial"/>
            </a:endParaRPr>
          </a:p>
        </p:txBody>
      </p:sp>
      <p:sp>
        <p:nvSpPr>
          <p:cNvPr id="350" name="Google Shape;350;p7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 scatter diagram can be used to show the relationship b/w 2 variables</a:t>
            </a:r>
            <a:endParaRPr sz="2400"/>
          </a:p>
          <a:p>
            <a:pPr indent="-381000" lvl="0" marL="457200" rtl="0" algn="l">
              <a:spcBef>
                <a:spcPts val="0"/>
              </a:spcBef>
              <a:spcAft>
                <a:spcPts val="0"/>
              </a:spcAft>
              <a:buSzPts val="2400"/>
              <a:buChar char="●"/>
            </a:pPr>
            <a:r>
              <a:rPr lang="en" sz="2400"/>
              <a:t>Correlation analysis is used to measure the strength of the association between 2 variables</a:t>
            </a:r>
            <a:endParaRPr sz="2400"/>
          </a:p>
          <a:p>
            <a:pPr indent="-355600" lvl="1" marL="914400" rtl="0" algn="l">
              <a:spcBef>
                <a:spcPts val="0"/>
              </a:spcBef>
              <a:spcAft>
                <a:spcPts val="0"/>
              </a:spcAft>
              <a:buSzPts val="2000"/>
              <a:buChar char="○"/>
            </a:pPr>
            <a:r>
              <a:rPr lang="en" sz="2000"/>
              <a:t>Correlation is only concerned with the strength of relationship</a:t>
            </a:r>
            <a:endParaRPr sz="2000"/>
          </a:p>
          <a:p>
            <a:pPr indent="-355600" lvl="1" marL="914400" rtl="0" algn="l">
              <a:spcBef>
                <a:spcPts val="0"/>
              </a:spcBef>
              <a:spcAft>
                <a:spcPts val="0"/>
              </a:spcAft>
              <a:buSzPts val="2000"/>
              <a:buChar char="○"/>
            </a:pPr>
            <a:r>
              <a:rPr lang="en" sz="2000"/>
              <a:t>No causal effect is implied by correlation</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Regression: Simple Linear Regression</a:t>
            </a:r>
            <a:endParaRPr b="1" sz="2400">
              <a:solidFill>
                <a:srgbClr val="000000"/>
              </a:solidFill>
              <a:latin typeface="Arial"/>
              <a:ea typeface="Arial"/>
              <a:cs typeface="Arial"/>
              <a:sym typeface="Arial"/>
            </a:endParaRPr>
          </a:p>
        </p:txBody>
      </p:sp>
      <p:sp>
        <p:nvSpPr>
          <p:cNvPr id="356" name="Google Shape;356;p7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Only one </a:t>
            </a:r>
            <a:r>
              <a:rPr lang="en" sz="2400"/>
              <a:t>independent</a:t>
            </a:r>
            <a:r>
              <a:rPr lang="en" sz="2400"/>
              <a:t> variable, X</a:t>
            </a:r>
            <a:endParaRPr sz="2400"/>
          </a:p>
          <a:p>
            <a:pPr indent="-381000" lvl="0" marL="457200" rtl="0" algn="l">
              <a:spcBef>
                <a:spcPts val="0"/>
              </a:spcBef>
              <a:spcAft>
                <a:spcPts val="0"/>
              </a:spcAft>
              <a:buSzPts val="2400"/>
              <a:buChar char="●"/>
            </a:pPr>
            <a:r>
              <a:rPr lang="en" sz="2400"/>
              <a:t>Relationship b/w X and Y is described using a linear function</a:t>
            </a:r>
            <a:endParaRPr sz="2400"/>
          </a:p>
          <a:p>
            <a:pPr indent="-381000" lvl="0" marL="457200" rtl="0" algn="l">
              <a:spcBef>
                <a:spcPts val="0"/>
              </a:spcBef>
              <a:spcAft>
                <a:spcPts val="0"/>
              </a:spcAft>
              <a:buSzPts val="2400"/>
              <a:buChar char="●"/>
            </a:pPr>
            <a:r>
              <a:rPr lang="en" sz="2400"/>
              <a:t>Changes in Y are assumed to be caused by changes in X</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Model</a:t>
            </a:r>
            <a:endParaRPr b="1" sz="2400">
              <a:solidFill>
                <a:srgbClr val="000000"/>
              </a:solidFill>
              <a:latin typeface="Arial"/>
              <a:ea typeface="Arial"/>
              <a:cs typeface="Arial"/>
              <a:sym typeface="Arial"/>
            </a:endParaRPr>
          </a:p>
        </p:txBody>
      </p:sp>
      <p:pic>
        <p:nvPicPr>
          <p:cNvPr id="362" name="Google Shape;362;p79"/>
          <p:cNvPicPr preferRelativeResize="0"/>
          <p:nvPr/>
        </p:nvPicPr>
        <p:blipFill>
          <a:blip r:embed="rId3">
            <a:alphaModFix/>
          </a:blip>
          <a:stretch>
            <a:fillRect/>
          </a:stretch>
        </p:blipFill>
        <p:spPr>
          <a:xfrm>
            <a:off x="1214438" y="1631100"/>
            <a:ext cx="6715125" cy="305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Members</a:t>
            </a:r>
            <a:endParaRPr sz="3700"/>
          </a:p>
        </p:txBody>
      </p:sp>
      <p:sp>
        <p:nvSpPr>
          <p:cNvPr id="256" name="Google Shape;256;p62"/>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Madhu Donipati(MIT2021116)</a:t>
            </a:r>
            <a:endParaRPr sz="2400"/>
          </a:p>
          <a:p>
            <a:pPr indent="-381000" lvl="0" marL="457200" rtl="0" algn="l">
              <a:spcBef>
                <a:spcPts val="0"/>
              </a:spcBef>
              <a:spcAft>
                <a:spcPts val="0"/>
              </a:spcAft>
              <a:buSzPts val="2400"/>
              <a:buChar char="●"/>
            </a:pPr>
            <a:r>
              <a:rPr lang="en" sz="2400"/>
              <a:t>Chandrakishor Singh(MIT2021117)</a:t>
            </a:r>
            <a:endParaRPr sz="2400"/>
          </a:p>
          <a:p>
            <a:pPr indent="-381000" lvl="0" marL="457200" rtl="0" algn="l">
              <a:spcBef>
                <a:spcPts val="0"/>
              </a:spcBef>
              <a:spcAft>
                <a:spcPts val="0"/>
              </a:spcAft>
              <a:buSzPts val="2400"/>
              <a:buChar char="●"/>
            </a:pPr>
            <a:r>
              <a:rPr lang="en" sz="2400"/>
              <a:t>Dablu Chauhan(MIT2021115)</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Model(Cont.)</a:t>
            </a:r>
            <a:endParaRPr b="1" sz="2400">
              <a:solidFill>
                <a:srgbClr val="000000"/>
              </a:solidFill>
              <a:latin typeface="Arial"/>
              <a:ea typeface="Arial"/>
              <a:cs typeface="Arial"/>
              <a:sym typeface="Arial"/>
            </a:endParaRPr>
          </a:p>
        </p:txBody>
      </p:sp>
      <p:pic>
        <p:nvPicPr>
          <p:cNvPr id="368" name="Google Shape;368;p80"/>
          <p:cNvPicPr preferRelativeResize="0"/>
          <p:nvPr/>
        </p:nvPicPr>
        <p:blipFill>
          <a:blip r:embed="rId3">
            <a:alphaModFix/>
          </a:blip>
          <a:stretch>
            <a:fillRect/>
          </a:stretch>
        </p:blipFill>
        <p:spPr>
          <a:xfrm>
            <a:off x="1262063" y="1279300"/>
            <a:ext cx="6619875" cy="356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Model: Prediction Line</a:t>
            </a:r>
            <a:endParaRPr b="1" sz="2400">
              <a:solidFill>
                <a:srgbClr val="000000"/>
              </a:solidFill>
              <a:latin typeface="Arial"/>
              <a:ea typeface="Arial"/>
              <a:cs typeface="Arial"/>
              <a:sym typeface="Arial"/>
            </a:endParaRPr>
          </a:p>
        </p:txBody>
      </p:sp>
      <p:sp>
        <p:nvSpPr>
          <p:cNvPr id="374" name="Google Shape;374;p81"/>
          <p:cNvSpPr txBox="1"/>
          <p:nvPr/>
        </p:nvSpPr>
        <p:spPr>
          <a:xfrm>
            <a:off x="400325" y="1055400"/>
            <a:ext cx="8432100" cy="9789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The simple linear regression equation provides an estimate of the population regression line</a:t>
            </a:r>
            <a:endParaRPr>
              <a:latin typeface="Proxima Nova"/>
              <a:ea typeface="Proxima Nova"/>
              <a:cs typeface="Proxima Nova"/>
              <a:sym typeface="Proxima Nova"/>
            </a:endParaRPr>
          </a:p>
        </p:txBody>
      </p:sp>
      <p:pic>
        <p:nvPicPr>
          <p:cNvPr id="375" name="Google Shape;375;p81"/>
          <p:cNvPicPr preferRelativeResize="0"/>
          <p:nvPr/>
        </p:nvPicPr>
        <p:blipFill>
          <a:blip r:embed="rId3">
            <a:alphaModFix/>
          </a:blip>
          <a:stretch>
            <a:fillRect/>
          </a:stretch>
        </p:blipFill>
        <p:spPr>
          <a:xfrm>
            <a:off x="1716013" y="2210975"/>
            <a:ext cx="5800725" cy="230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Least Square Method</a:t>
            </a:r>
            <a:endParaRPr b="1" sz="2400">
              <a:solidFill>
                <a:srgbClr val="000000"/>
              </a:solidFill>
              <a:latin typeface="Arial"/>
              <a:ea typeface="Arial"/>
              <a:cs typeface="Arial"/>
              <a:sym typeface="Arial"/>
            </a:endParaRPr>
          </a:p>
        </p:txBody>
      </p:sp>
      <p:sp>
        <p:nvSpPr>
          <p:cNvPr id="381" name="Google Shape;381;p82"/>
          <p:cNvSpPr txBox="1"/>
          <p:nvPr/>
        </p:nvSpPr>
        <p:spPr>
          <a:xfrm>
            <a:off x="400325" y="1055400"/>
            <a:ext cx="84321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b</a:t>
            </a:r>
            <a:r>
              <a:rPr baseline="-25000" lang="en" sz="2400">
                <a:solidFill>
                  <a:schemeClr val="accent3"/>
                </a:solidFill>
                <a:latin typeface="Proxima Nova"/>
                <a:ea typeface="Proxima Nova"/>
                <a:cs typeface="Proxima Nova"/>
                <a:sym typeface="Proxima Nova"/>
              </a:rPr>
              <a:t>0</a:t>
            </a:r>
            <a:r>
              <a:rPr lang="en" sz="2400">
                <a:solidFill>
                  <a:schemeClr val="accent3"/>
                </a:solidFill>
                <a:latin typeface="Proxima Nova"/>
                <a:ea typeface="Proxima Nova"/>
                <a:cs typeface="Proxima Nova"/>
                <a:sym typeface="Proxima Nova"/>
              </a:rPr>
              <a:t> and </a:t>
            </a:r>
            <a:r>
              <a:rPr lang="en" sz="2400">
                <a:solidFill>
                  <a:schemeClr val="accent3"/>
                </a:solidFill>
                <a:latin typeface="Proxima Nova"/>
                <a:ea typeface="Proxima Nova"/>
                <a:cs typeface="Proxima Nova"/>
                <a:sym typeface="Proxima Nova"/>
              </a:rPr>
              <a:t>b</a:t>
            </a:r>
            <a:r>
              <a:rPr baseline="-25000" lang="en" sz="2400">
                <a:solidFill>
                  <a:schemeClr val="accent3"/>
                </a:solidFill>
                <a:latin typeface="Proxima Nova"/>
                <a:ea typeface="Proxima Nova"/>
                <a:cs typeface="Proxima Nova"/>
                <a:sym typeface="Proxima Nova"/>
              </a:rPr>
              <a:t>1</a:t>
            </a:r>
            <a:r>
              <a:rPr lang="en" sz="2400">
                <a:solidFill>
                  <a:schemeClr val="accent3"/>
                </a:solidFill>
                <a:latin typeface="Proxima Nova"/>
                <a:ea typeface="Proxima Nova"/>
                <a:cs typeface="Proxima Nova"/>
                <a:sym typeface="Proxima Nova"/>
              </a:rPr>
              <a:t> are obtained by finding the values of b0 and b1 that minimizes the sum of the squared differences between Y and Y’</a:t>
            </a:r>
            <a:endParaRPr>
              <a:latin typeface="Proxima Nova"/>
              <a:ea typeface="Proxima Nova"/>
              <a:cs typeface="Proxima Nova"/>
              <a:sym typeface="Proxima Nova"/>
            </a:endParaRPr>
          </a:p>
        </p:txBody>
      </p:sp>
      <p:pic>
        <p:nvPicPr>
          <p:cNvPr id="382" name="Google Shape;382;p82"/>
          <p:cNvPicPr preferRelativeResize="0"/>
          <p:nvPr/>
        </p:nvPicPr>
        <p:blipFill>
          <a:blip r:embed="rId3">
            <a:alphaModFix/>
          </a:blip>
          <a:stretch>
            <a:fillRect/>
          </a:stretch>
        </p:blipFill>
        <p:spPr>
          <a:xfrm>
            <a:off x="1439788" y="3230175"/>
            <a:ext cx="6353175" cy="108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Interpretation of Slope and Intercept</a:t>
            </a:r>
            <a:endParaRPr b="1" sz="2400">
              <a:solidFill>
                <a:srgbClr val="000000"/>
              </a:solidFill>
              <a:latin typeface="Arial"/>
              <a:ea typeface="Arial"/>
              <a:cs typeface="Arial"/>
              <a:sym typeface="Arial"/>
            </a:endParaRPr>
          </a:p>
        </p:txBody>
      </p:sp>
      <p:sp>
        <p:nvSpPr>
          <p:cNvPr id="388" name="Google Shape;388;p83"/>
          <p:cNvSpPr txBox="1"/>
          <p:nvPr/>
        </p:nvSpPr>
        <p:spPr>
          <a:xfrm>
            <a:off x="400325" y="1055400"/>
            <a:ext cx="8432100" cy="18285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b</a:t>
            </a:r>
            <a:r>
              <a:rPr baseline="-25000" lang="en" sz="2400">
                <a:solidFill>
                  <a:schemeClr val="accent3"/>
                </a:solidFill>
                <a:latin typeface="Proxima Nova"/>
                <a:ea typeface="Proxima Nova"/>
                <a:cs typeface="Proxima Nova"/>
                <a:sym typeface="Proxima Nova"/>
              </a:rPr>
              <a:t>0</a:t>
            </a:r>
            <a:r>
              <a:rPr lang="en" sz="2400">
                <a:solidFill>
                  <a:schemeClr val="accent3"/>
                </a:solidFill>
                <a:latin typeface="Proxima Nova"/>
                <a:ea typeface="Proxima Nova"/>
                <a:cs typeface="Proxima Nova"/>
                <a:sym typeface="Proxima Nova"/>
              </a:rPr>
              <a:t> is the estimated avg value of Y when the value of X is zero</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b</a:t>
            </a:r>
            <a:r>
              <a:rPr baseline="-25000" lang="en" sz="2400">
                <a:solidFill>
                  <a:schemeClr val="accent3"/>
                </a:solidFill>
                <a:latin typeface="Proxima Nova"/>
                <a:ea typeface="Proxima Nova"/>
                <a:cs typeface="Proxima Nova"/>
                <a:sym typeface="Proxima Nova"/>
              </a:rPr>
              <a:t>1</a:t>
            </a:r>
            <a:r>
              <a:rPr lang="en" sz="2400">
                <a:solidFill>
                  <a:schemeClr val="accent3"/>
                </a:solidFill>
                <a:latin typeface="Proxima Nova"/>
                <a:ea typeface="Proxima Nova"/>
                <a:cs typeface="Proxima Nova"/>
                <a:sym typeface="Proxima Nova"/>
              </a:rPr>
              <a:t> is the estimated change in avg value value of Y as a result of a one-unit change in X</a:t>
            </a:r>
            <a:endParaRPr sz="2400">
              <a:solidFill>
                <a:schemeClr val="accent3"/>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Example</a:t>
            </a:r>
            <a:endParaRPr b="1" sz="2400">
              <a:solidFill>
                <a:srgbClr val="000000"/>
              </a:solidFill>
              <a:latin typeface="Arial"/>
              <a:ea typeface="Arial"/>
              <a:cs typeface="Arial"/>
              <a:sym typeface="Arial"/>
            </a:endParaRPr>
          </a:p>
        </p:txBody>
      </p:sp>
      <p:sp>
        <p:nvSpPr>
          <p:cNvPr id="394" name="Google Shape;394;p84"/>
          <p:cNvSpPr txBox="1"/>
          <p:nvPr/>
        </p:nvSpPr>
        <p:spPr>
          <a:xfrm>
            <a:off x="400325" y="1055400"/>
            <a:ext cx="5410500" cy="22533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A dummy dataset from Kaggle is used</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It has 2 columns. X and Y.</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Both are just random values with no physical significance</a:t>
            </a:r>
            <a:endParaRPr sz="2400">
              <a:solidFill>
                <a:schemeClr val="accent3"/>
              </a:solidFill>
              <a:latin typeface="Proxima Nova"/>
              <a:ea typeface="Proxima Nova"/>
              <a:cs typeface="Proxima Nova"/>
              <a:sym typeface="Proxima Nova"/>
            </a:endParaRPr>
          </a:p>
        </p:txBody>
      </p:sp>
      <p:pic>
        <p:nvPicPr>
          <p:cNvPr id="395" name="Google Shape;395;p84"/>
          <p:cNvPicPr preferRelativeResize="0"/>
          <p:nvPr/>
        </p:nvPicPr>
        <p:blipFill>
          <a:blip r:embed="rId3">
            <a:alphaModFix/>
          </a:blip>
          <a:stretch>
            <a:fillRect/>
          </a:stretch>
        </p:blipFill>
        <p:spPr>
          <a:xfrm>
            <a:off x="6097675" y="1055400"/>
            <a:ext cx="2807550" cy="324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Training the model</a:t>
            </a:r>
            <a:endParaRPr b="1" sz="2400">
              <a:solidFill>
                <a:srgbClr val="000000"/>
              </a:solidFill>
              <a:latin typeface="Arial"/>
              <a:ea typeface="Arial"/>
              <a:cs typeface="Arial"/>
              <a:sym typeface="Arial"/>
            </a:endParaRPr>
          </a:p>
        </p:txBody>
      </p:sp>
      <p:sp>
        <p:nvSpPr>
          <p:cNvPr id="401" name="Google Shape;401;p85"/>
          <p:cNvSpPr txBox="1"/>
          <p:nvPr/>
        </p:nvSpPr>
        <p:spPr>
          <a:xfrm>
            <a:off x="400325" y="1055400"/>
            <a:ext cx="8358300" cy="2678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Python with Jupyter notebook, </a:t>
            </a:r>
            <a:r>
              <a:rPr lang="en" sz="2400">
                <a:solidFill>
                  <a:schemeClr val="accent3"/>
                </a:solidFill>
                <a:latin typeface="Proxima Nova"/>
                <a:ea typeface="Proxima Nova"/>
                <a:cs typeface="Proxima Nova"/>
                <a:sym typeface="Proxima Nova"/>
              </a:rPr>
              <a:t>pandas for data manipulation and matplotlib for plotting</a:t>
            </a:r>
            <a:r>
              <a:rPr lang="en" sz="2400">
                <a:solidFill>
                  <a:schemeClr val="accent3"/>
                </a:solidFill>
                <a:latin typeface="Proxima Nova"/>
                <a:ea typeface="Proxima Nova"/>
                <a:cs typeface="Proxima Nova"/>
                <a:sym typeface="Proxima Nova"/>
              </a:rPr>
              <a:t> is used.</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Model is trained on X and Y values of dataset</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During this process, values of m and c are estimated.</a:t>
            </a:r>
            <a:endParaRPr sz="2400">
              <a:solidFill>
                <a:schemeClr val="accent3"/>
              </a:solidFill>
              <a:latin typeface="Proxima Nova"/>
              <a:ea typeface="Proxima Nova"/>
              <a:cs typeface="Proxima Nova"/>
              <a:sym typeface="Proxima Nova"/>
            </a:endParaRPr>
          </a:p>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Our function linear_reg() iteratively minimizes the error using gradient descent. </a:t>
            </a:r>
            <a:endParaRPr sz="2400">
              <a:solidFill>
                <a:schemeClr val="accent3"/>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Training the model(Cont.)</a:t>
            </a:r>
            <a:endParaRPr b="1" sz="2400">
              <a:solidFill>
                <a:srgbClr val="000000"/>
              </a:solidFill>
              <a:latin typeface="Arial"/>
              <a:ea typeface="Arial"/>
              <a:cs typeface="Arial"/>
              <a:sym typeface="Arial"/>
            </a:endParaRPr>
          </a:p>
        </p:txBody>
      </p:sp>
      <p:sp>
        <p:nvSpPr>
          <p:cNvPr id="407" name="Google Shape;407;p86"/>
          <p:cNvSpPr txBox="1"/>
          <p:nvPr/>
        </p:nvSpPr>
        <p:spPr>
          <a:xfrm>
            <a:off x="400325" y="1055400"/>
            <a:ext cx="83583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After each iteration, loss(error) is decreasing</a:t>
            </a:r>
            <a:endParaRPr sz="2400">
              <a:solidFill>
                <a:schemeClr val="accent3"/>
              </a:solidFill>
              <a:latin typeface="Proxima Nova"/>
              <a:ea typeface="Proxima Nova"/>
              <a:cs typeface="Proxima Nova"/>
              <a:sym typeface="Proxima Nova"/>
            </a:endParaRPr>
          </a:p>
        </p:txBody>
      </p:sp>
      <p:pic>
        <p:nvPicPr>
          <p:cNvPr id="408" name="Google Shape;408;p86"/>
          <p:cNvPicPr preferRelativeResize="0"/>
          <p:nvPr/>
        </p:nvPicPr>
        <p:blipFill>
          <a:blip r:embed="rId3">
            <a:alphaModFix/>
          </a:blip>
          <a:stretch>
            <a:fillRect/>
          </a:stretch>
        </p:blipFill>
        <p:spPr>
          <a:xfrm>
            <a:off x="2774488" y="2210750"/>
            <a:ext cx="3609975" cy="1952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Arial"/>
                <a:ea typeface="Arial"/>
                <a:cs typeface="Arial"/>
                <a:sym typeface="Arial"/>
              </a:rPr>
              <a:t>Simple Linear Regression: Final Model</a:t>
            </a:r>
            <a:endParaRPr b="1" sz="2400">
              <a:solidFill>
                <a:srgbClr val="000000"/>
              </a:solidFill>
              <a:latin typeface="Arial"/>
              <a:ea typeface="Arial"/>
              <a:cs typeface="Arial"/>
              <a:sym typeface="Arial"/>
            </a:endParaRPr>
          </a:p>
        </p:txBody>
      </p:sp>
      <p:sp>
        <p:nvSpPr>
          <p:cNvPr id="414" name="Google Shape;414;p87"/>
          <p:cNvSpPr txBox="1"/>
          <p:nvPr/>
        </p:nvSpPr>
        <p:spPr>
          <a:xfrm>
            <a:off x="400325" y="1055400"/>
            <a:ext cx="83583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accent3"/>
              </a:buClr>
              <a:buSzPts val="2400"/>
              <a:buFont typeface="Proxima Nova"/>
              <a:buChar char="●"/>
            </a:pPr>
            <a:r>
              <a:rPr lang="en" sz="2400">
                <a:solidFill>
                  <a:schemeClr val="accent3"/>
                </a:solidFill>
                <a:latin typeface="Proxima Nova"/>
                <a:ea typeface="Proxima Nova"/>
                <a:cs typeface="Proxima Nova"/>
                <a:sym typeface="Proxima Nova"/>
              </a:rPr>
              <a:t>We obtain below final model</a:t>
            </a:r>
            <a:endParaRPr sz="2400">
              <a:solidFill>
                <a:schemeClr val="accent3"/>
              </a:solidFill>
              <a:latin typeface="Proxima Nova"/>
              <a:ea typeface="Proxima Nova"/>
              <a:cs typeface="Proxima Nova"/>
              <a:sym typeface="Proxima Nova"/>
            </a:endParaRPr>
          </a:p>
        </p:txBody>
      </p:sp>
      <p:pic>
        <p:nvPicPr>
          <p:cNvPr id="415" name="Google Shape;415;p87"/>
          <p:cNvPicPr preferRelativeResize="0"/>
          <p:nvPr/>
        </p:nvPicPr>
        <p:blipFill>
          <a:blip r:embed="rId3">
            <a:alphaModFix/>
          </a:blip>
          <a:stretch>
            <a:fillRect/>
          </a:stretch>
        </p:blipFill>
        <p:spPr>
          <a:xfrm>
            <a:off x="2234850" y="1647175"/>
            <a:ext cx="4674312" cy="322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8"/>
          <p:cNvSpPr txBox="1"/>
          <p:nvPr>
            <p:ph type="title"/>
          </p:nvPr>
        </p:nvSpPr>
        <p:spPr>
          <a:xfrm>
            <a:off x="0" y="0"/>
            <a:ext cx="9144000" cy="514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83006"/>
              <a:buNone/>
            </a:pPr>
            <a:r>
              <a:rPr b="1" lang="en" sz="1700"/>
              <a:t>						     </a:t>
            </a:r>
            <a:r>
              <a:rPr b="1" lang="en" sz="2477"/>
              <a:t>Application</a:t>
            </a:r>
            <a:endParaRPr b="1" sz="2477"/>
          </a:p>
          <a:p>
            <a:pPr indent="0" lvl="0" marL="0" rtl="0" algn="l">
              <a:lnSpc>
                <a:spcPct val="115000"/>
              </a:lnSpc>
              <a:spcBef>
                <a:spcPts val="1200"/>
              </a:spcBef>
              <a:spcAft>
                <a:spcPts val="0"/>
              </a:spcAft>
              <a:buSzPct val="183006"/>
              <a:buNone/>
            </a:pPr>
            <a:r>
              <a:rPr b="1" lang="en" sz="1700"/>
              <a:t>1). Principal component analysis (PCA) </a:t>
            </a:r>
            <a:endParaRPr b="1" sz="1700"/>
          </a:p>
          <a:p>
            <a:pPr indent="0" lvl="0" marL="0" rtl="0" algn="l">
              <a:lnSpc>
                <a:spcPct val="115000"/>
              </a:lnSpc>
              <a:spcBef>
                <a:spcPts val="1200"/>
              </a:spcBef>
              <a:spcAft>
                <a:spcPts val="0"/>
              </a:spcAft>
              <a:buSzPct val="183006"/>
              <a:buNone/>
            </a:pPr>
            <a:r>
              <a:rPr lang="en" sz="1700"/>
              <a:t>Principal component analysis (PCA) is a fundamental tool in unsupervised learning and data analysis that finds the low-dimensional linear subspace that minimizes the mean squared error between the original data and the data projected onto the subspace. </a:t>
            </a:r>
            <a:endParaRPr sz="1700"/>
          </a:p>
          <a:p>
            <a:pPr indent="0" lvl="0" marL="0" rtl="0" algn="l">
              <a:lnSpc>
                <a:spcPct val="115000"/>
              </a:lnSpc>
              <a:spcBef>
                <a:spcPts val="1200"/>
              </a:spcBef>
              <a:spcAft>
                <a:spcPts val="0"/>
              </a:spcAft>
              <a:buSzPct val="183006"/>
              <a:buNone/>
            </a:pPr>
            <a:r>
              <a:t/>
            </a:r>
            <a:endParaRPr sz="1700"/>
          </a:p>
          <a:p>
            <a:pPr indent="0" lvl="0" marL="0" rtl="0" algn="l">
              <a:lnSpc>
                <a:spcPct val="115000"/>
              </a:lnSpc>
              <a:spcBef>
                <a:spcPts val="1200"/>
              </a:spcBef>
              <a:spcAft>
                <a:spcPts val="0"/>
              </a:spcAft>
              <a:buClr>
                <a:schemeClr val="dk1"/>
              </a:buClr>
              <a:buSzPct val="64705"/>
              <a:buFont typeface="Arial"/>
              <a:buNone/>
            </a:pPr>
            <a:r>
              <a:rPr lang="en" sz="1700"/>
              <a:t>PCA is frequently used for dimensionality reduction, feature extraction, and as a pre-processing step for learning and recognition tasks such as classification.</a:t>
            </a:r>
            <a:endParaRPr sz="1700"/>
          </a:p>
          <a:p>
            <a:pPr indent="0" lvl="0" marL="0" rtl="0" algn="l">
              <a:lnSpc>
                <a:spcPct val="115000"/>
              </a:lnSpc>
              <a:spcBef>
                <a:spcPts val="1200"/>
              </a:spcBef>
              <a:spcAft>
                <a:spcPts val="0"/>
              </a:spcAft>
              <a:buSzPct val="183006"/>
              <a:buNone/>
            </a:pPr>
            <a:r>
              <a:t/>
            </a:r>
            <a:endParaRPr sz="1700"/>
          </a:p>
          <a:p>
            <a:pPr indent="0" lvl="0" marL="0" rtl="0" algn="l">
              <a:lnSpc>
                <a:spcPct val="115000"/>
              </a:lnSpc>
              <a:spcBef>
                <a:spcPts val="1200"/>
              </a:spcBef>
              <a:spcAft>
                <a:spcPts val="0"/>
              </a:spcAft>
              <a:buClr>
                <a:schemeClr val="dk1"/>
              </a:buClr>
              <a:buSzPct val="64705"/>
              <a:buFont typeface="Arial"/>
              <a:buNone/>
            </a:pPr>
            <a:r>
              <a:rPr lang="en" sz="1700">
                <a:solidFill>
                  <a:srgbClr val="202124"/>
                </a:solidFill>
                <a:highlight>
                  <a:srgbClr val="FFFFFF"/>
                </a:highlight>
              </a:rPr>
              <a:t>PCA is the most widely used tool in exploratory data analysis and in machine learning for predictive models.</a:t>
            </a:r>
            <a:endParaRPr sz="1700">
              <a:solidFill>
                <a:srgbClr val="202124"/>
              </a:solidFill>
              <a:highlight>
                <a:srgbClr val="FFFFFF"/>
              </a:highlight>
            </a:endParaRPr>
          </a:p>
          <a:p>
            <a:pPr indent="0" lvl="0" marL="0" rtl="0" algn="l">
              <a:lnSpc>
                <a:spcPct val="115000"/>
              </a:lnSpc>
              <a:spcBef>
                <a:spcPts val="1200"/>
              </a:spcBef>
              <a:spcAft>
                <a:spcPts val="0"/>
              </a:spcAft>
              <a:buSzPct val="183006"/>
              <a:buNone/>
            </a:pPr>
            <a:r>
              <a:t/>
            </a:r>
            <a:endParaRPr sz="1700"/>
          </a:p>
          <a:p>
            <a:pPr indent="0" lvl="0" marL="0" rtl="0" algn="l">
              <a:lnSpc>
                <a:spcPct val="100000"/>
              </a:lnSpc>
              <a:spcBef>
                <a:spcPts val="1200"/>
              </a:spcBef>
              <a:spcAft>
                <a:spcPts val="0"/>
              </a:spcAft>
              <a:buSzPct val="111111"/>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9"/>
          <p:cNvSpPr txBox="1"/>
          <p:nvPr>
            <p:ph type="title"/>
          </p:nvPr>
        </p:nvSpPr>
        <p:spPr>
          <a:xfrm>
            <a:off x="1471300" y="547175"/>
            <a:ext cx="7672800" cy="4540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pic>
        <p:nvPicPr>
          <p:cNvPr id="426" name="Google Shape;426;p89"/>
          <p:cNvPicPr preferRelativeResize="0"/>
          <p:nvPr/>
        </p:nvPicPr>
        <p:blipFill rotWithShape="1">
          <a:blip r:embed="rId3">
            <a:alphaModFix/>
          </a:blip>
          <a:srcRect b="0" l="0" r="0" t="0"/>
          <a:stretch/>
        </p:blipFill>
        <p:spPr>
          <a:xfrm>
            <a:off x="1267725" y="56100"/>
            <a:ext cx="6417124" cy="4942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0" name="Shape 260"/>
        <p:cNvGrpSpPr/>
        <p:nvPr/>
      </p:nvGrpSpPr>
      <p:grpSpPr>
        <a:xfrm>
          <a:off x="0" y="0"/>
          <a:ext cx="0" cy="0"/>
          <a:chOff x="0" y="0"/>
          <a:chExt cx="0" cy="0"/>
        </a:xfrm>
      </p:grpSpPr>
      <p:sp>
        <p:nvSpPr>
          <p:cNvPr id="261" name="Google Shape;261;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00000"/>
                </a:solidFill>
              </a:rPr>
              <a:t>Introduction</a:t>
            </a:r>
            <a:endParaRPr>
              <a:solidFill>
                <a:srgbClr val="000000"/>
              </a:solidFill>
            </a:endParaRPr>
          </a:p>
        </p:txBody>
      </p:sp>
      <p:sp>
        <p:nvSpPr>
          <p:cNvPr id="262" name="Google Shape;262;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i="1" lang="en" sz="1600">
                <a:solidFill>
                  <a:srgbClr val="2E2E2E"/>
                </a:solidFill>
                <a:latin typeface="Arial"/>
                <a:ea typeface="Arial"/>
                <a:cs typeface="Arial"/>
                <a:sym typeface="Arial"/>
              </a:rPr>
              <a:t>Projections and projection matrices </a:t>
            </a:r>
            <a:r>
              <a:rPr lang="en" sz="1600">
                <a:solidFill>
                  <a:srgbClr val="2E2E2E"/>
                </a:solidFill>
                <a:latin typeface="Arial"/>
                <a:ea typeface="Arial"/>
                <a:cs typeface="Arial"/>
                <a:sym typeface="Arial"/>
              </a:rPr>
              <a:t>play an important part in machine learning, signal processing, and optimization in general.</a:t>
            </a:r>
            <a:endParaRPr sz="1900">
              <a:solidFill>
                <a:srgbClr val="000000"/>
              </a:solidFill>
            </a:endParaRPr>
          </a:p>
          <a:p>
            <a:pPr indent="0" lvl="0" marL="0" rtl="0" algn="l">
              <a:lnSpc>
                <a:spcPct val="115000"/>
              </a:lnSpc>
              <a:spcBef>
                <a:spcPts val="1200"/>
              </a:spcBef>
              <a:spcAft>
                <a:spcPts val="0"/>
              </a:spcAft>
              <a:buSzPts val="1800"/>
              <a:buNone/>
            </a:pPr>
            <a:r>
              <a:rPr lang="en">
                <a:solidFill>
                  <a:srgbClr val="000000"/>
                </a:solidFill>
              </a:rPr>
              <a:t>Suppose the line </a:t>
            </a:r>
            <a:r>
              <a:rPr i="1" lang="en">
                <a:solidFill>
                  <a:srgbClr val="000000"/>
                </a:solidFill>
              </a:rPr>
              <a:t>l </a:t>
            </a:r>
            <a:r>
              <a:rPr lang="en">
                <a:solidFill>
                  <a:srgbClr val="000000"/>
                </a:solidFill>
              </a:rPr>
              <a:t>is defined by two points p0 and p1. Let q be another point, which we must assume is not on </a:t>
            </a:r>
            <a:r>
              <a:rPr i="1" lang="en">
                <a:solidFill>
                  <a:srgbClr val="000000"/>
                </a:solidFill>
              </a:rPr>
              <a:t>l </a:t>
            </a:r>
            <a:r>
              <a:rPr lang="en">
                <a:solidFill>
                  <a:srgbClr val="000000"/>
                </a:solidFill>
              </a:rPr>
              <a:t>. The point p on </a:t>
            </a:r>
            <a:r>
              <a:rPr i="1" lang="en">
                <a:solidFill>
                  <a:srgbClr val="000000"/>
                </a:solidFill>
              </a:rPr>
              <a:t>l</a:t>
            </a:r>
            <a:r>
              <a:rPr lang="en">
                <a:solidFill>
                  <a:srgbClr val="000000"/>
                </a:solidFill>
              </a:rPr>
              <a:t> that is closest to q  is called the projection of q on </a:t>
            </a:r>
            <a:r>
              <a:rPr i="1" lang="en">
                <a:solidFill>
                  <a:srgbClr val="000000"/>
                </a:solidFill>
              </a:rPr>
              <a:t>l.</a:t>
            </a:r>
            <a:endParaRPr i="1">
              <a:solidFill>
                <a:srgbClr val="000000"/>
              </a:solidFill>
            </a:endParaRPr>
          </a:p>
          <a:p>
            <a:pPr indent="-342900" lvl="0" marL="457200" rtl="0" algn="l">
              <a:lnSpc>
                <a:spcPct val="115000"/>
              </a:lnSpc>
              <a:spcBef>
                <a:spcPts val="1200"/>
              </a:spcBef>
              <a:spcAft>
                <a:spcPts val="0"/>
              </a:spcAft>
              <a:buClr>
                <a:schemeClr val="lt1"/>
              </a:buClr>
              <a:buSzPts val="1800"/>
              <a:buFont typeface="Arial"/>
              <a:buChar char="●"/>
            </a:pPr>
            <a:r>
              <a:rPr lang="en">
                <a:solidFill>
                  <a:schemeClr val="lt1"/>
                </a:solidFill>
                <a:latin typeface="Arial"/>
                <a:ea typeface="Arial"/>
                <a:cs typeface="Arial"/>
                <a:sym typeface="Arial"/>
              </a:rPr>
              <a:t> In General, projection is an operation that moves points into a subspace.</a:t>
            </a:r>
            <a:endParaRPr>
              <a:solidFill>
                <a:schemeClr val="lt1"/>
              </a:solidFill>
              <a:latin typeface="Arial"/>
              <a:ea typeface="Arial"/>
              <a:cs typeface="Arial"/>
              <a:sym typeface="Arial"/>
            </a:endParaRPr>
          </a:p>
          <a:p>
            <a:pPr indent="-342900" lvl="0" marL="457200" rtl="0" algn="l">
              <a:lnSpc>
                <a:spcPct val="115000"/>
              </a:lnSpc>
              <a:spcBef>
                <a:spcPts val="0"/>
              </a:spcBef>
              <a:spcAft>
                <a:spcPts val="0"/>
              </a:spcAft>
              <a:buClr>
                <a:schemeClr val="lt1"/>
              </a:buClr>
              <a:buSzPts val="1800"/>
              <a:buFont typeface="Arial"/>
              <a:buChar char="●"/>
            </a:pPr>
            <a:r>
              <a:rPr lang="en">
                <a:solidFill>
                  <a:schemeClr val="lt1"/>
                </a:solidFill>
                <a:latin typeface="Arial"/>
                <a:ea typeface="Arial"/>
                <a:cs typeface="Arial"/>
                <a:sym typeface="Arial"/>
              </a:rPr>
              <a:t>A projection matrix contains the information and provides a means of identifying exceptional data points.</a:t>
            </a:r>
            <a:endParaRPr>
              <a:solidFill>
                <a:schemeClr val="lt1"/>
              </a:solidFill>
              <a:latin typeface="Arial"/>
              <a:ea typeface="Arial"/>
              <a:cs typeface="Arial"/>
              <a:sym typeface="Arial"/>
            </a:endParaRPr>
          </a:p>
          <a:p>
            <a:pPr indent="0" lvl="0" marL="0" rtl="0" algn="l">
              <a:lnSpc>
                <a:spcPct val="115000"/>
              </a:lnSpc>
              <a:spcBef>
                <a:spcPts val="1200"/>
              </a:spcBef>
              <a:spcAft>
                <a:spcPts val="1200"/>
              </a:spcAft>
              <a:buSzPts val="1800"/>
              <a:buNone/>
            </a:pPr>
            <a:r>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90"/>
          <p:cNvSpPr txBox="1"/>
          <p:nvPr>
            <p:ph type="title"/>
          </p:nvPr>
        </p:nvSpPr>
        <p:spPr>
          <a:xfrm>
            <a:off x="0" y="0"/>
            <a:ext cx="9144000" cy="608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                                               </a:t>
            </a:r>
            <a:endParaRPr/>
          </a:p>
        </p:txBody>
      </p:sp>
      <p:sp>
        <p:nvSpPr>
          <p:cNvPr id="432" name="Google Shape;432;p90"/>
          <p:cNvSpPr txBox="1"/>
          <p:nvPr>
            <p:ph idx="1" type="body"/>
          </p:nvPr>
        </p:nvSpPr>
        <p:spPr>
          <a:xfrm>
            <a:off x="0" y="50"/>
            <a:ext cx="9144000" cy="5143500"/>
          </a:xfrm>
          <a:prstGeom prst="rect">
            <a:avLst/>
          </a:prstGeom>
          <a:noFill/>
          <a:ln>
            <a:noFill/>
          </a:ln>
        </p:spPr>
        <p:txBody>
          <a:bodyPr anchorCtr="0" anchor="t" bIns="91425" lIns="91425" spcFirstLastPara="1" rIns="91425" wrap="square" tIns="91425">
            <a:normAutofit/>
          </a:bodyPr>
          <a:lstStyle/>
          <a:p>
            <a:pPr indent="457200" lvl="0" marL="0" rtl="0" algn="l">
              <a:lnSpc>
                <a:spcPct val="115000"/>
              </a:lnSpc>
              <a:spcBef>
                <a:spcPts val="1200"/>
              </a:spcBef>
              <a:spcAft>
                <a:spcPts val="0"/>
              </a:spcAft>
              <a:buSzPts val="1800"/>
              <a:buNone/>
            </a:pPr>
            <a:r>
              <a:rPr b="1" lang="en" sz="2100">
                <a:solidFill>
                  <a:schemeClr val="dk1"/>
                </a:solidFill>
              </a:rPr>
              <a:t>2). Least Square problems</a:t>
            </a:r>
            <a:endParaRPr b="1" sz="2100">
              <a:solidFill>
                <a:schemeClr val="dk1"/>
              </a:solidFill>
            </a:endParaRPr>
          </a:p>
          <a:p>
            <a:pPr indent="0" lvl="0" marL="457200" rtl="0" algn="l">
              <a:lnSpc>
                <a:spcPct val="115000"/>
              </a:lnSpc>
              <a:spcBef>
                <a:spcPts val="1200"/>
              </a:spcBef>
              <a:spcAft>
                <a:spcPts val="0"/>
              </a:spcAft>
              <a:buSzPts val="1800"/>
              <a:buNone/>
            </a:pPr>
            <a:r>
              <a:rPr lang="en" sz="2200">
                <a:solidFill>
                  <a:schemeClr val="dk1"/>
                </a:solidFill>
              </a:rPr>
              <a:t>I</a:t>
            </a:r>
            <a:r>
              <a:rPr lang="en" sz="1700">
                <a:solidFill>
                  <a:schemeClr val="dk1"/>
                </a:solidFill>
              </a:rPr>
              <a:t>n real life, there might be times when we want to find a “best-fitting” curve to a set of some given points. </a:t>
            </a:r>
            <a:endParaRPr sz="1700">
              <a:solidFill>
                <a:schemeClr val="dk1"/>
              </a:solidFill>
            </a:endParaRPr>
          </a:p>
          <a:p>
            <a:pPr indent="0" lvl="0" marL="457200" rtl="0" algn="l">
              <a:lnSpc>
                <a:spcPct val="115000"/>
              </a:lnSpc>
              <a:spcBef>
                <a:spcPts val="1200"/>
              </a:spcBef>
              <a:spcAft>
                <a:spcPts val="0"/>
              </a:spcAft>
              <a:buSzPts val="1800"/>
              <a:buNone/>
            </a:pPr>
            <a:r>
              <a:t/>
            </a:r>
            <a:endParaRPr sz="1700">
              <a:solidFill>
                <a:schemeClr val="dk1"/>
              </a:solidFill>
            </a:endParaRPr>
          </a:p>
          <a:p>
            <a:pPr indent="0" lvl="0" marL="457200" rtl="0" algn="l">
              <a:lnSpc>
                <a:spcPct val="115000"/>
              </a:lnSpc>
              <a:spcBef>
                <a:spcPts val="1200"/>
              </a:spcBef>
              <a:spcAft>
                <a:spcPts val="0"/>
              </a:spcAft>
              <a:buSzPts val="1800"/>
              <a:buNone/>
            </a:pPr>
            <a:r>
              <a:rPr lang="en" sz="1700">
                <a:solidFill>
                  <a:schemeClr val="dk1"/>
                </a:solidFill>
              </a:rPr>
              <a:t>For example, people might want to find the relationship between the lean body mass of human bodies and their muscle strength or analyze how the housing price changes by years to obtain an estimation of the price in the future.</a:t>
            </a:r>
            <a:endParaRPr sz="1400">
              <a:solidFill>
                <a:schemeClr val="dk1"/>
              </a:solidFill>
            </a:endParaRPr>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91"/>
          <p:cNvSpPr txBox="1"/>
          <p:nvPr>
            <p:ph type="title"/>
          </p:nvPr>
        </p:nvSpPr>
        <p:spPr>
          <a:xfrm>
            <a:off x="0" y="0"/>
            <a:ext cx="9144000" cy="5143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15000"/>
              </a:lnSpc>
              <a:spcBef>
                <a:spcPts val="1200"/>
              </a:spcBef>
              <a:spcAft>
                <a:spcPts val="0"/>
              </a:spcAft>
              <a:buSzPct val="311111"/>
              <a:buNone/>
            </a:pPr>
            <a:r>
              <a:t/>
            </a:r>
            <a:endParaRPr b="1" sz="1000"/>
          </a:p>
          <a:p>
            <a:pPr indent="0" lvl="0" marL="0" rtl="0" algn="l">
              <a:lnSpc>
                <a:spcPct val="115000"/>
              </a:lnSpc>
              <a:spcBef>
                <a:spcPts val="1200"/>
              </a:spcBef>
              <a:spcAft>
                <a:spcPts val="0"/>
              </a:spcAft>
              <a:buClr>
                <a:schemeClr val="dk1"/>
              </a:buClr>
              <a:buSzPct val="110000"/>
              <a:buFont typeface="Arial"/>
              <a:buNone/>
            </a:pPr>
            <a:r>
              <a:rPr b="1" lang="en" sz="1000"/>
              <a:t>                                       </a:t>
            </a:r>
            <a:r>
              <a:rPr b="1" lang="en" sz="1444"/>
              <a:t>Least square solution of the relation between human lean body mass and muscle strength</a:t>
            </a:r>
            <a:endParaRPr b="1" sz="1444"/>
          </a:p>
          <a:p>
            <a:pPr indent="0" lvl="0" marL="0" rtl="0" algn="l">
              <a:lnSpc>
                <a:spcPct val="100000"/>
              </a:lnSpc>
              <a:spcBef>
                <a:spcPts val="1200"/>
              </a:spcBef>
              <a:spcAft>
                <a:spcPts val="0"/>
              </a:spcAft>
              <a:buSzPct val="111111"/>
              <a:buNone/>
            </a:pPr>
            <a:r>
              <a:t/>
            </a:r>
            <a:endParaRPr/>
          </a:p>
        </p:txBody>
      </p:sp>
      <p:pic>
        <p:nvPicPr>
          <p:cNvPr id="438" name="Google Shape;438;p91"/>
          <p:cNvPicPr preferRelativeResize="0"/>
          <p:nvPr/>
        </p:nvPicPr>
        <p:blipFill rotWithShape="1">
          <a:blip r:embed="rId3">
            <a:alphaModFix/>
          </a:blip>
          <a:srcRect b="0" l="0" r="0" t="0"/>
          <a:stretch/>
        </p:blipFill>
        <p:spPr>
          <a:xfrm>
            <a:off x="1285825" y="474225"/>
            <a:ext cx="5553075" cy="345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92"/>
          <p:cNvSpPr txBox="1"/>
          <p:nvPr>
            <p:ph type="title"/>
          </p:nvPr>
        </p:nvSpPr>
        <p:spPr>
          <a:xfrm>
            <a:off x="0" y="0"/>
            <a:ext cx="9144000" cy="514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1700"/>
              <a:t>3).</a:t>
            </a:r>
            <a:r>
              <a:rPr b="1" lang="en" sz="1700">
                <a:solidFill>
                  <a:srgbClr val="111111"/>
                </a:solidFill>
              </a:rPr>
              <a:t>CAD/CAM APPLICATION:-</a:t>
            </a:r>
            <a:endParaRPr b="1"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rPr lang="en" sz="1700">
                <a:solidFill>
                  <a:srgbClr val="111111"/>
                </a:solidFill>
              </a:rPr>
              <a:t>Orthogonal projection is an important process in geometric modeling, computer-aided design, and computer graphics.</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rPr lang="en" sz="1700">
                <a:solidFill>
                  <a:srgbClr val="111111"/>
                </a:solidFill>
              </a:rPr>
              <a:t>It is one of the most critical operations in computer-aided geometric design and applications.  Orthogonal projection is used as a component for the fitting of geometric features to 2D or 3D point clouds.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rPr lang="en" sz="1700">
                <a:solidFill>
                  <a:srgbClr val="111111"/>
                </a:solidFill>
              </a:rPr>
              <a:t>Orthogonal projection is used as a component for the fitting of geometric features to 2D or 3D point clouds.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a:p>
            <a:pPr indent="0" lvl="0" marL="0" rtl="0" algn="l">
              <a:lnSpc>
                <a:spcPct val="100000"/>
              </a:lnSpc>
              <a:spcBef>
                <a:spcPts val="0"/>
              </a:spcBef>
              <a:spcAft>
                <a:spcPts val="0"/>
              </a:spcAft>
              <a:buSzPts val="2800"/>
              <a:buNone/>
            </a:pPr>
            <a:r>
              <a:t/>
            </a:r>
            <a:endParaRPr sz="1700">
              <a:solidFill>
                <a:srgbClr val="11111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93"/>
          <p:cNvSpPr txBox="1"/>
          <p:nvPr>
            <p:ph type="title"/>
          </p:nvPr>
        </p:nvSpPr>
        <p:spPr>
          <a:xfrm>
            <a:off x="0" y="0"/>
            <a:ext cx="9083100" cy="5070600"/>
          </a:xfrm>
          <a:prstGeom prst="rect">
            <a:avLst/>
          </a:prstGeom>
          <a:noFill/>
          <a:ln>
            <a:noFill/>
          </a:ln>
        </p:spPr>
        <p:txBody>
          <a:bodyPr anchorCtr="0" anchor="t" bIns="91425" lIns="91425" spcFirstLastPara="1" rIns="91425" wrap="square" tIns="91425">
            <a:normAutofit/>
          </a:bodyPr>
          <a:lstStyle/>
          <a:p>
            <a:pPr indent="457200" lvl="0" marL="2743200" rtl="0" algn="l">
              <a:lnSpc>
                <a:spcPct val="100000"/>
              </a:lnSpc>
              <a:spcBef>
                <a:spcPts val="0"/>
              </a:spcBef>
              <a:spcAft>
                <a:spcPts val="0"/>
              </a:spcAft>
              <a:buSzPts val="2800"/>
              <a:buNone/>
            </a:pPr>
            <a:r>
              <a:t/>
            </a:r>
            <a:endParaRPr/>
          </a:p>
          <a:p>
            <a:pPr indent="457200" lvl="0" marL="2743200" rtl="0" algn="l">
              <a:lnSpc>
                <a:spcPct val="100000"/>
              </a:lnSpc>
              <a:spcBef>
                <a:spcPts val="0"/>
              </a:spcBef>
              <a:spcAft>
                <a:spcPts val="0"/>
              </a:spcAft>
              <a:buSzPts val="2800"/>
              <a:buNone/>
            </a:pPr>
            <a:r>
              <a:t/>
            </a:r>
            <a:endParaRPr/>
          </a:p>
          <a:p>
            <a:pPr indent="457200" lvl="0" marL="2743200" rtl="0" algn="l">
              <a:lnSpc>
                <a:spcPct val="100000"/>
              </a:lnSpc>
              <a:spcBef>
                <a:spcPts val="0"/>
              </a:spcBef>
              <a:spcAft>
                <a:spcPts val="0"/>
              </a:spcAft>
              <a:buSzPts val="2800"/>
              <a:buNone/>
            </a:pPr>
            <a:r>
              <a:t/>
            </a:r>
            <a:endParaRPr/>
          </a:p>
          <a:p>
            <a:pPr indent="457200" lvl="0" marL="2743200" rtl="0" algn="l">
              <a:lnSpc>
                <a:spcPct val="100000"/>
              </a:lnSpc>
              <a:spcBef>
                <a:spcPts val="0"/>
              </a:spcBef>
              <a:spcAft>
                <a:spcPts val="0"/>
              </a:spcAft>
              <a:buSzPts val="2800"/>
              <a:buNone/>
            </a:pPr>
            <a:r>
              <a:t/>
            </a:r>
            <a:endParaRPr/>
          </a:p>
          <a:p>
            <a:pPr indent="0" lvl="0" marL="2743200" rtl="0" algn="l">
              <a:lnSpc>
                <a:spcPct val="100000"/>
              </a:lnSpc>
              <a:spcBef>
                <a:spcPts val="0"/>
              </a:spcBef>
              <a:spcAft>
                <a:spcPts val="0"/>
              </a:spcAft>
              <a:buSzPts val="2800"/>
              <a:buNone/>
            </a:pPr>
            <a:r>
              <a:rPr lang="en" sz="4100"/>
              <a:t>Thank you</a:t>
            </a:r>
            <a:endParaRPr sz="4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64"/>
          <p:cNvSpPr txBox="1"/>
          <p:nvPr>
            <p:ph type="title"/>
          </p:nvPr>
        </p:nvSpPr>
        <p:spPr>
          <a:xfrm>
            <a:off x="213600" y="2908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lt1"/>
                </a:solidFill>
              </a:rPr>
              <a:t>Projection of points onto a line</a:t>
            </a:r>
            <a:endParaRPr>
              <a:solidFill>
                <a:schemeClr val="lt1"/>
              </a:solidFill>
            </a:endParaRPr>
          </a:p>
        </p:txBody>
      </p:sp>
      <p:sp>
        <p:nvSpPr>
          <p:cNvPr id="268" name="Google Shape;268;p64"/>
          <p:cNvSpPr txBox="1"/>
          <p:nvPr>
            <p:ph idx="1" type="body"/>
          </p:nvPr>
        </p:nvSpPr>
        <p:spPr>
          <a:xfrm>
            <a:off x="311700" y="1152475"/>
            <a:ext cx="8520600" cy="36687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1800"/>
              <a:buNone/>
            </a:pPr>
            <a:r>
              <a:t/>
            </a:r>
            <a:endParaRPr>
              <a:solidFill>
                <a:schemeClr val="lt1"/>
              </a:solidFill>
              <a:latin typeface="Arial"/>
              <a:ea typeface="Arial"/>
              <a:cs typeface="Arial"/>
              <a:sym typeface="Arial"/>
            </a:endParaRPr>
          </a:p>
          <a:p>
            <a:pPr indent="0" lvl="0" marL="457200" rtl="0" algn="l">
              <a:lnSpc>
                <a:spcPct val="115000"/>
              </a:lnSpc>
              <a:spcBef>
                <a:spcPts val="1200"/>
              </a:spcBef>
              <a:spcAft>
                <a:spcPts val="1200"/>
              </a:spcAft>
              <a:buSzPts val="1800"/>
              <a:buNone/>
            </a:pPr>
            <a:r>
              <a:t/>
            </a:r>
            <a:endParaRPr>
              <a:solidFill>
                <a:schemeClr val="lt1"/>
              </a:solidFill>
              <a:latin typeface="Arial"/>
              <a:ea typeface="Arial"/>
              <a:cs typeface="Arial"/>
              <a:sym typeface="Arial"/>
            </a:endParaRPr>
          </a:p>
        </p:txBody>
      </p:sp>
      <p:pic>
        <p:nvPicPr>
          <p:cNvPr id="269" name="Google Shape;269;p64"/>
          <p:cNvPicPr preferRelativeResize="0"/>
          <p:nvPr/>
        </p:nvPicPr>
        <p:blipFill rotWithShape="1">
          <a:blip r:embed="rId3">
            <a:alphaModFix/>
          </a:blip>
          <a:srcRect b="2192" l="6280" r="6723" t="5701"/>
          <a:stretch/>
        </p:blipFill>
        <p:spPr>
          <a:xfrm>
            <a:off x="868925" y="1027450"/>
            <a:ext cx="4512826" cy="358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 name="Shape 273"/>
        <p:cNvGrpSpPr/>
        <p:nvPr/>
      </p:nvGrpSpPr>
      <p:grpSpPr>
        <a:xfrm>
          <a:off x="0" y="0"/>
          <a:ext cx="0" cy="0"/>
          <a:chOff x="0" y="0"/>
          <a:chExt cx="0" cy="0"/>
        </a:xfrm>
      </p:grpSpPr>
      <p:pic>
        <p:nvPicPr>
          <p:cNvPr id="274" name="Google Shape;274;p65"/>
          <p:cNvPicPr preferRelativeResize="0"/>
          <p:nvPr/>
        </p:nvPicPr>
        <p:blipFill rotWithShape="1">
          <a:blip r:embed="rId3">
            <a:alphaModFix/>
          </a:blip>
          <a:srcRect b="2322" l="1276" r="30829" t="2092"/>
          <a:stretch/>
        </p:blipFill>
        <p:spPr>
          <a:xfrm>
            <a:off x="1065150" y="1527625"/>
            <a:ext cx="5704101" cy="3195425"/>
          </a:xfrm>
          <a:prstGeom prst="rect">
            <a:avLst/>
          </a:prstGeom>
          <a:noFill/>
          <a:ln>
            <a:noFill/>
          </a:ln>
        </p:spPr>
      </p:pic>
      <p:sp>
        <p:nvSpPr>
          <p:cNvPr id="275" name="Google Shape;275;p65"/>
          <p:cNvSpPr txBox="1"/>
          <p:nvPr/>
        </p:nvSpPr>
        <p:spPr>
          <a:xfrm>
            <a:off x="905700" y="4624950"/>
            <a:ext cx="733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highlight>
                  <a:srgbClr val="FFFFFF"/>
                </a:highlight>
                <a:latin typeface="Arial"/>
                <a:ea typeface="Arial"/>
                <a:cs typeface="Arial"/>
                <a:sym typeface="Arial"/>
              </a:rPr>
              <a:t>Graphs showing  the geometry of linear regression when we regress Y onto X and vice versa</a:t>
            </a:r>
            <a:endParaRPr b="0" i="0" sz="1500" u="none" cap="none" strike="noStrike">
              <a:solidFill>
                <a:srgbClr val="000000"/>
              </a:solidFill>
              <a:latin typeface="Average"/>
              <a:ea typeface="Average"/>
              <a:cs typeface="Average"/>
              <a:sym typeface="Average"/>
            </a:endParaRPr>
          </a:p>
        </p:txBody>
      </p:sp>
      <p:sp>
        <p:nvSpPr>
          <p:cNvPr id="276" name="Google Shape;276;p65"/>
          <p:cNvSpPr txBox="1"/>
          <p:nvPr/>
        </p:nvSpPr>
        <p:spPr>
          <a:xfrm>
            <a:off x="995075" y="518550"/>
            <a:ext cx="733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How Projection is related to Linear Regression?</a:t>
            </a:r>
            <a:endParaRPr b="0" i="0" sz="2000" u="none" cap="none" strike="noStrike">
              <a:solidFill>
                <a:srgbClr val="000000"/>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lt1"/>
                </a:solidFill>
              </a:rPr>
              <a:t> MATHEMATICAL PRELIMINARIES</a:t>
            </a:r>
            <a:endParaRPr>
              <a:solidFill>
                <a:schemeClr val="lt1"/>
              </a:solidFill>
            </a:endParaRPr>
          </a:p>
        </p:txBody>
      </p:sp>
      <p:sp>
        <p:nvSpPr>
          <p:cNvPr id="282" name="Google Shape;282;p66"/>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solidFill>
                  <a:srgbClr val="000000"/>
                </a:solidFill>
              </a:rPr>
              <a:t>1.</a:t>
            </a:r>
            <a:r>
              <a:rPr lang="en" u="sng">
                <a:solidFill>
                  <a:srgbClr val="000000"/>
                </a:solidFill>
              </a:rPr>
              <a:t>Projection:</a:t>
            </a:r>
            <a:endParaRPr u="sng">
              <a:solidFill>
                <a:srgbClr val="000000"/>
              </a:solidFill>
            </a:endParaRPr>
          </a:p>
          <a:p>
            <a:pPr indent="0" lvl="0" marL="0" rtl="0" algn="l">
              <a:lnSpc>
                <a:spcPct val="115000"/>
              </a:lnSpc>
              <a:spcBef>
                <a:spcPts val="1200"/>
              </a:spcBef>
              <a:spcAft>
                <a:spcPts val="0"/>
              </a:spcAft>
              <a:buSzPts val="1800"/>
              <a:buNone/>
            </a:pPr>
            <a:r>
              <a:rPr lang="en">
                <a:solidFill>
                  <a:srgbClr val="000000"/>
                </a:solidFill>
              </a:rPr>
              <a:t>Projections minimize the distance between points and subspace. There are many projection methods like orthogonal projection and perspective projection. </a:t>
            </a:r>
            <a:endParaRPr>
              <a:solidFill>
                <a:srgbClr val="000000"/>
              </a:solidFill>
            </a:endParaRPr>
          </a:p>
          <a:p>
            <a:pPr indent="0" lvl="0" marL="0" rtl="0" algn="l">
              <a:lnSpc>
                <a:spcPct val="115000"/>
              </a:lnSpc>
              <a:spcBef>
                <a:spcPts val="1200"/>
              </a:spcBef>
              <a:spcAft>
                <a:spcPts val="1200"/>
              </a:spcAft>
              <a:buSzPts val="1800"/>
              <a:buNone/>
            </a:pPr>
            <a:r>
              <a:rPr lang="en">
                <a:solidFill>
                  <a:srgbClr val="000000"/>
                </a:solidFill>
              </a:rPr>
              <a:t>Consider a vector b and a line determined by a vector a, we can find the point on the line that is closest to b as follows:</a:t>
            </a:r>
            <a:endParaRPr>
              <a:solidFill>
                <a:srgbClr val="000000"/>
              </a:solidFill>
            </a:endParaRPr>
          </a:p>
        </p:txBody>
      </p:sp>
      <p:pic>
        <p:nvPicPr>
          <p:cNvPr id="283" name="Google Shape;283;p66"/>
          <p:cNvPicPr preferRelativeResize="0"/>
          <p:nvPr/>
        </p:nvPicPr>
        <p:blipFill rotWithShape="1">
          <a:blip r:embed="rId3">
            <a:alphaModFix/>
          </a:blip>
          <a:srcRect b="0" l="0" r="0" t="0"/>
          <a:stretch/>
        </p:blipFill>
        <p:spPr>
          <a:xfrm>
            <a:off x="546600" y="3283750"/>
            <a:ext cx="3265501" cy="135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sp>
        <p:nvSpPr>
          <p:cNvPr id="288" name="Google Shape;28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2E2E2E"/>
                </a:solidFill>
              </a:rPr>
              <a:t>Projection of two vectors</a:t>
            </a:r>
            <a:endParaRPr>
              <a:solidFill>
                <a:srgbClr val="2E2E2E"/>
              </a:solidFill>
            </a:endParaRPr>
          </a:p>
        </p:txBody>
      </p:sp>
      <p:sp>
        <p:nvSpPr>
          <p:cNvPr id="289" name="Google Shape;28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290" name="Google Shape;290;p67"/>
          <p:cNvPicPr preferRelativeResize="0"/>
          <p:nvPr/>
        </p:nvPicPr>
        <p:blipFill rotWithShape="1">
          <a:blip r:embed="rId3">
            <a:alphaModFix/>
          </a:blip>
          <a:srcRect b="0" l="0" r="0" t="0"/>
          <a:stretch/>
        </p:blipFill>
        <p:spPr>
          <a:xfrm>
            <a:off x="155200" y="1227800"/>
            <a:ext cx="5656699" cy="321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 name="Shape 294"/>
        <p:cNvGrpSpPr/>
        <p:nvPr/>
      </p:nvGrpSpPr>
      <p:grpSpPr>
        <a:xfrm>
          <a:off x="0" y="0"/>
          <a:ext cx="0" cy="0"/>
          <a:chOff x="0" y="0"/>
          <a:chExt cx="0" cy="0"/>
        </a:xfrm>
      </p:grpSpPr>
      <p:sp>
        <p:nvSpPr>
          <p:cNvPr id="295" name="Google Shape;295;p68"/>
          <p:cNvSpPr txBox="1"/>
          <p:nvPr>
            <p:ph type="title"/>
          </p:nvPr>
        </p:nvSpPr>
        <p:spPr>
          <a:xfrm>
            <a:off x="311700" y="164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96" name="Google Shape;296;p68"/>
          <p:cNvSpPr txBox="1"/>
          <p:nvPr>
            <p:ph idx="1" type="body"/>
          </p:nvPr>
        </p:nvSpPr>
        <p:spPr>
          <a:xfrm>
            <a:off x="423825" y="459025"/>
            <a:ext cx="8520600" cy="4446300"/>
          </a:xfrm>
          <a:prstGeom prst="rect">
            <a:avLst/>
          </a:prstGeom>
          <a:noFill/>
          <a:ln>
            <a:noFill/>
          </a:ln>
        </p:spPr>
        <p:txBody>
          <a:bodyPr anchorCtr="0" anchor="t" bIns="91425" lIns="91425" spcFirstLastPara="1" rIns="91425" wrap="square" tIns="91425">
            <a:normAutofit fontScale="25000" lnSpcReduction="10000"/>
          </a:bodyPr>
          <a:lstStyle/>
          <a:p>
            <a:pPr indent="0" lvl="0" marL="457200" rtl="0" algn="l">
              <a:lnSpc>
                <a:spcPct val="115000"/>
              </a:lnSpc>
              <a:spcBef>
                <a:spcPts val="0"/>
              </a:spcBef>
              <a:spcAft>
                <a:spcPts val="0"/>
              </a:spcAft>
              <a:buSzPct val="89831"/>
              <a:buNone/>
            </a:pPr>
            <a:r>
              <a:rPr i="1" lang="en" sz="8015">
                <a:solidFill>
                  <a:srgbClr val="000000"/>
                </a:solidFill>
                <a:latin typeface="Arial"/>
                <a:ea typeface="Arial"/>
                <a:cs typeface="Arial"/>
                <a:sym typeface="Arial"/>
              </a:rPr>
              <a:t>Now, How do we identify the point on the line a that is closest to b ?</a:t>
            </a:r>
            <a:endParaRPr i="1" sz="8015">
              <a:solidFill>
                <a:srgbClr val="000000"/>
              </a:solidFill>
              <a:latin typeface="Arial"/>
              <a:ea typeface="Arial"/>
              <a:cs typeface="Arial"/>
              <a:sym typeface="Arial"/>
            </a:endParaRPr>
          </a:p>
          <a:p>
            <a:pPr indent="-355891" lvl="0" marL="457200" rtl="0" algn="l">
              <a:lnSpc>
                <a:spcPct val="115000"/>
              </a:lnSpc>
              <a:spcBef>
                <a:spcPts val="1200"/>
              </a:spcBef>
              <a:spcAft>
                <a:spcPts val="0"/>
              </a:spcAft>
              <a:buClr>
                <a:srgbClr val="000000"/>
              </a:buClr>
              <a:buSzPct val="100000"/>
              <a:buFont typeface="Arial"/>
              <a:buChar char="●"/>
            </a:pPr>
            <a:r>
              <a:rPr lang="en" sz="8015">
                <a:solidFill>
                  <a:srgbClr val="000000"/>
                </a:solidFill>
                <a:latin typeface="Arial"/>
                <a:ea typeface="Arial"/>
                <a:cs typeface="Arial"/>
                <a:sym typeface="Arial"/>
              </a:rPr>
              <a:t>This is where the concept of projection comes into play.</a:t>
            </a:r>
            <a:endParaRPr sz="8015">
              <a:solidFill>
                <a:srgbClr val="000000"/>
              </a:solidFill>
              <a:latin typeface="Arial"/>
              <a:ea typeface="Arial"/>
              <a:cs typeface="Arial"/>
              <a:sym typeface="Arial"/>
            </a:endParaRPr>
          </a:p>
          <a:p>
            <a:pPr indent="-344778" lvl="0" marL="457200" rtl="0" algn="l">
              <a:lnSpc>
                <a:spcPct val="115000"/>
              </a:lnSpc>
              <a:spcBef>
                <a:spcPts val="0"/>
              </a:spcBef>
              <a:spcAft>
                <a:spcPts val="0"/>
              </a:spcAft>
              <a:buClr>
                <a:srgbClr val="000000"/>
              </a:buClr>
              <a:buSzPct val="100000"/>
              <a:buFont typeface="Arial"/>
              <a:buChar char="●"/>
            </a:pPr>
            <a:r>
              <a:rPr lang="en" sz="7315">
                <a:solidFill>
                  <a:srgbClr val="000000"/>
                </a:solidFill>
                <a:latin typeface="Arial"/>
                <a:ea typeface="Arial"/>
                <a:cs typeface="Arial"/>
                <a:sym typeface="Arial"/>
              </a:rPr>
              <a:t>Above Figure represents the point closest to </a:t>
            </a:r>
            <a:r>
              <a:rPr b="1" lang="en" sz="7315">
                <a:solidFill>
                  <a:srgbClr val="000000"/>
                </a:solidFill>
                <a:latin typeface="Arial"/>
                <a:ea typeface="Arial"/>
                <a:cs typeface="Arial"/>
                <a:sym typeface="Arial"/>
              </a:rPr>
              <a:t>b</a:t>
            </a:r>
            <a:r>
              <a:rPr lang="en" sz="7315">
                <a:solidFill>
                  <a:srgbClr val="000000"/>
                </a:solidFill>
                <a:latin typeface="Arial"/>
                <a:ea typeface="Arial"/>
                <a:cs typeface="Arial"/>
                <a:sym typeface="Arial"/>
              </a:rPr>
              <a:t> on the line determined by </a:t>
            </a:r>
            <a:r>
              <a:rPr b="1" lang="en" sz="7315">
                <a:solidFill>
                  <a:srgbClr val="000000"/>
                </a:solidFill>
                <a:latin typeface="Arial"/>
                <a:ea typeface="Arial"/>
                <a:cs typeface="Arial"/>
                <a:sym typeface="Arial"/>
              </a:rPr>
              <a:t>a</a:t>
            </a:r>
            <a:r>
              <a:rPr lang="en" sz="7315">
                <a:solidFill>
                  <a:srgbClr val="000000"/>
                </a:solidFill>
                <a:latin typeface="Arial"/>
                <a:ea typeface="Arial"/>
                <a:cs typeface="Arial"/>
                <a:sym typeface="Arial"/>
              </a:rPr>
              <a:t>. We can see from the above Figure that this closest point</a:t>
            </a:r>
            <a:r>
              <a:rPr b="1" lang="en" sz="7315">
                <a:solidFill>
                  <a:srgbClr val="000000"/>
                </a:solidFill>
                <a:latin typeface="Arial"/>
                <a:ea typeface="Arial"/>
                <a:cs typeface="Arial"/>
                <a:sym typeface="Arial"/>
              </a:rPr>
              <a:t> p</a:t>
            </a:r>
            <a:r>
              <a:rPr lang="en" sz="7315">
                <a:solidFill>
                  <a:srgbClr val="000000"/>
                </a:solidFill>
                <a:latin typeface="Arial"/>
                <a:ea typeface="Arial"/>
                <a:cs typeface="Arial"/>
                <a:sym typeface="Arial"/>
              </a:rPr>
              <a:t> is at the intersection formed by a line through </a:t>
            </a:r>
            <a:r>
              <a:rPr b="1" lang="en" sz="7315">
                <a:solidFill>
                  <a:srgbClr val="000000"/>
                </a:solidFill>
                <a:latin typeface="Arial"/>
                <a:ea typeface="Arial"/>
                <a:cs typeface="Arial"/>
                <a:sym typeface="Arial"/>
              </a:rPr>
              <a:t>b</a:t>
            </a:r>
            <a:r>
              <a:rPr lang="en" sz="7315">
                <a:solidFill>
                  <a:srgbClr val="000000"/>
                </a:solidFill>
                <a:latin typeface="Arial"/>
                <a:ea typeface="Arial"/>
                <a:cs typeface="Arial"/>
                <a:sym typeface="Arial"/>
              </a:rPr>
              <a:t> that is orthogonal to</a:t>
            </a:r>
            <a:r>
              <a:rPr b="1" lang="en" sz="7315">
                <a:solidFill>
                  <a:srgbClr val="000000"/>
                </a:solidFill>
                <a:latin typeface="Arial"/>
                <a:ea typeface="Arial"/>
                <a:cs typeface="Arial"/>
                <a:sym typeface="Arial"/>
              </a:rPr>
              <a:t> a</a:t>
            </a:r>
            <a:r>
              <a:rPr lang="en" sz="7315">
                <a:solidFill>
                  <a:srgbClr val="000000"/>
                </a:solidFill>
                <a:latin typeface="Arial"/>
                <a:ea typeface="Arial"/>
                <a:cs typeface="Arial"/>
                <a:sym typeface="Arial"/>
              </a:rPr>
              <a:t>. </a:t>
            </a:r>
            <a:endParaRPr sz="7315">
              <a:solidFill>
                <a:srgbClr val="000000"/>
              </a:solidFill>
              <a:latin typeface="Arial"/>
              <a:ea typeface="Arial"/>
              <a:cs typeface="Arial"/>
              <a:sym typeface="Arial"/>
            </a:endParaRPr>
          </a:p>
          <a:p>
            <a:pPr indent="-344778" lvl="0" marL="457200" rtl="0" algn="l">
              <a:lnSpc>
                <a:spcPct val="115000"/>
              </a:lnSpc>
              <a:spcBef>
                <a:spcPts val="0"/>
              </a:spcBef>
              <a:spcAft>
                <a:spcPts val="0"/>
              </a:spcAft>
              <a:buClr>
                <a:srgbClr val="000000"/>
              </a:buClr>
              <a:buSzPct val="100000"/>
              <a:buFont typeface="Arial"/>
              <a:buChar char="●"/>
            </a:pPr>
            <a:r>
              <a:rPr lang="en" sz="7315">
                <a:solidFill>
                  <a:srgbClr val="000000"/>
                </a:solidFill>
                <a:latin typeface="Arial"/>
                <a:ea typeface="Arial"/>
                <a:cs typeface="Arial"/>
                <a:sym typeface="Arial"/>
              </a:rPr>
              <a:t>If </a:t>
            </a:r>
            <a:r>
              <a:rPr b="1" lang="en" sz="7315">
                <a:solidFill>
                  <a:srgbClr val="000000"/>
                </a:solidFill>
                <a:latin typeface="Arial"/>
                <a:ea typeface="Arial"/>
                <a:cs typeface="Arial"/>
                <a:sym typeface="Arial"/>
              </a:rPr>
              <a:t>p</a:t>
            </a:r>
            <a:r>
              <a:rPr lang="en" sz="7315">
                <a:solidFill>
                  <a:srgbClr val="000000"/>
                </a:solidFill>
                <a:latin typeface="Arial"/>
                <a:ea typeface="Arial"/>
                <a:cs typeface="Arial"/>
                <a:sym typeface="Arial"/>
              </a:rPr>
              <a:t> as an approximation of</a:t>
            </a:r>
            <a:r>
              <a:rPr b="1" lang="en" sz="7315">
                <a:solidFill>
                  <a:srgbClr val="000000"/>
                </a:solidFill>
                <a:latin typeface="Arial"/>
                <a:ea typeface="Arial"/>
                <a:cs typeface="Arial"/>
                <a:sym typeface="Arial"/>
              </a:rPr>
              <a:t> b</a:t>
            </a:r>
            <a:r>
              <a:rPr lang="en" sz="7315">
                <a:solidFill>
                  <a:srgbClr val="000000"/>
                </a:solidFill>
                <a:latin typeface="Arial"/>
                <a:ea typeface="Arial"/>
                <a:cs typeface="Arial"/>
                <a:sym typeface="Arial"/>
              </a:rPr>
              <a:t>, then the length of the error in that approximation is</a:t>
            </a:r>
            <a:r>
              <a:rPr b="1" lang="en" sz="7315">
                <a:solidFill>
                  <a:srgbClr val="000000"/>
                </a:solidFill>
                <a:latin typeface="Arial"/>
                <a:ea typeface="Arial"/>
                <a:cs typeface="Arial"/>
                <a:sym typeface="Arial"/>
              </a:rPr>
              <a:t> e</a:t>
            </a:r>
            <a:r>
              <a:rPr lang="en" sz="7315">
                <a:solidFill>
                  <a:srgbClr val="000000"/>
                </a:solidFill>
                <a:latin typeface="Arial"/>
                <a:ea typeface="Arial"/>
                <a:cs typeface="Arial"/>
                <a:sym typeface="Arial"/>
              </a:rPr>
              <a:t> = b − p.</a:t>
            </a:r>
            <a:endParaRPr sz="7315">
              <a:solidFill>
                <a:srgbClr val="000000"/>
              </a:solidFill>
              <a:latin typeface="Arial"/>
              <a:ea typeface="Arial"/>
              <a:cs typeface="Arial"/>
              <a:sym typeface="Arial"/>
            </a:endParaRPr>
          </a:p>
          <a:p>
            <a:pPr indent="-344778" lvl="0" marL="457200" rtl="0" algn="l">
              <a:lnSpc>
                <a:spcPct val="115000"/>
              </a:lnSpc>
              <a:spcBef>
                <a:spcPts val="0"/>
              </a:spcBef>
              <a:spcAft>
                <a:spcPts val="0"/>
              </a:spcAft>
              <a:buClr>
                <a:srgbClr val="000000"/>
              </a:buClr>
              <a:buSzPct val="100000"/>
              <a:buFont typeface="Arial"/>
              <a:buChar char="●"/>
            </a:pPr>
            <a:r>
              <a:rPr lang="en" sz="7315">
                <a:solidFill>
                  <a:srgbClr val="000000"/>
                </a:solidFill>
                <a:latin typeface="Arial"/>
                <a:ea typeface="Arial"/>
                <a:cs typeface="Arial"/>
                <a:sym typeface="Arial"/>
              </a:rPr>
              <a:t>Using linear algebra, it’s easier to find </a:t>
            </a:r>
            <a:r>
              <a:rPr b="1" lang="en" sz="7315">
                <a:solidFill>
                  <a:srgbClr val="000000"/>
                </a:solidFill>
                <a:latin typeface="Arial"/>
                <a:ea typeface="Arial"/>
                <a:cs typeface="Arial"/>
                <a:sym typeface="Arial"/>
              </a:rPr>
              <a:t>p, </a:t>
            </a:r>
            <a:r>
              <a:rPr lang="en" sz="7315">
                <a:solidFill>
                  <a:srgbClr val="000000"/>
                </a:solidFill>
                <a:latin typeface="Arial"/>
                <a:ea typeface="Arial"/>
                <a:cs typeface="Arial"/>
                <a:sym typeface="Arial"/>
              </a:rPr>
              <a:t>rather than using trigonometry or calculus.</a:t>
            </a:r>
            <a:endParaRPr sz="7315">
              <a:solidFill>
                <a:srgbClr val="000000"/>
              </a:solidFill>
              <a:latin typeface="Arial"/>
              <a:ea typeface="Arial"/>
              <a:cs typeface="Arial"/>
              <a:sym typeface="Arial"/>
            </a:endParaRPr>
          </a:p>
          <a:p>
            <a:pPr indent="-344778" lvl="0" marL="457200" rtl="0" algn="l">
              <a:lnSpc>
                <a:spcPct val="115000"/>
              </a:lnSpc>
              <a:spcBef>
                <a:spcPts val="0"/>
              </a:spcBef>
              <a:spcAft>
                <a:spcPts val="0"/>
              </a:spcAft>
              <a:buClr>
                <a:srgbClr val="000000"/>
              </a:buClr>
              <a:buSzPct val="100000"/>
              <a:buFont typeface="Arial"/>
              <a:buChar char="●"/>
            </a:pPr>
            <a:r>
              <a:rPr lang="en" sz="7315">
                <a:solidFill>
                  <a:srgbClr val="000000"/>
                </a:solidFill>
                <a:latin typeface="Arial"/>
                <a:ea typeface="Arial"/>
                <a:cs typeface="Arial"/>
                <a:sym typeface="Arial"/>
              </a:rPr>
              <a:t> Since</a:t>
            </a:r>
            <a:r>
              <a:rPr b="1" lang="en" sz="7315">
                <a:solidFill>
                  <a:srgbClr val="000000"/>
                </a:solidFill>
                <a:latin typeface="Arial"/>
                <a:ea typeface="Arial"/>
                <a:cs typeface="Arial"/>
                <a:sym typeface="Arial"/>
              </a:rPr>
              <a:t> p</a:t>
            </a:r>
            <a:r>
              <a:rPr lang="en" sz="7315">
                <a:solidFill>
                  <a:srgbClr val="000000"/>
                </a:solidFill>
                <a:latin typeface="Arial"/>
                <a:ea typeface="Arial"/>
                <a:cs typeface="Arial"/>
                <a:sym typeface="Arial"/>
              </a:rPr>
              <a:t> lies on the line through </a:t>
            </a:r>
            <a:r>
              <a:rPr b="1" lang="en" sz="7315">
                <a:solidFill>
                  <a:srgbClr val="000000"/>
                </a:solidFill>
                <a:latin typeface="Arial"/>
                <a:ea typeface="Arial"/>
                <a:cs typeface="Arial"/>
                <a:sym typeface="Arial"/>
              </a:rPr>
              <a:t>a</a:t>
            </a:r>
            <a:r>
              <a:rPr lang="en" sz="7315">
                <a:solidFill>
                  <a:srgbClr val="000000"/>
                </a:solidFill>
                <a:latin typeface="Arial"/>
                <a:ea typeface="Arial"/>
                <a:cs typeface="Arial"/>
                <a:sym typeface="Arial"/>
              </a:rPr>
              <a:t>, we know p = xa for some number x.</a:t>
            </a:r>
            <a:endParaRPr sz="7315">
              <a:solidFill>
                <a:srgbClr val="000000"/>
              </a:solidFill>
              <a:latin typeface="Arial"/>
              <a:ea typeface="Arial"/>
              <a:cs typeface="Arial"/>
              <a:sym typeface="Arial"/>
            </a:endParaRPr>
          </a:p>
          <a:p>
            <a:pPr indent="0" lvl="0" marL="228600" rtl="0" algn="l">
              <a:lnSpc>
                <a:spcPct val="115000"/>
              </a:lnSpc>
              <a:spcBef>
                <a:spcPts val="1200"/>
              </a:spcBef>
              <a:spcAft>
                <a:spcPts val="0"/>
              </a:spcAft>
              <a:buSzPct val="98427"/>
              <a:buNone/>
            </a:pPr>
            <a:r>
              <a:rPr lang="en" sz="7315">
                <a:solidFill>
                  <a:srgbClr val="000000"/>
                </a:solidFill>
                <a:latin typeface="Arial"/>
                <a:ea typeface="Arial"/>
                <a:cs typeface="Arial"/>
                <a:sym typeface="Arial"/>
              </a:rPr>
              <a:t> </a:t>
            </a:r>
            <a:endParaRPr sz="7315">
              <a:solidFill>
                <a:srgbClr val="000000"/>
              </a:solidFill>
              <a:latin typeface="Arial"/>
              <a:ea typeface="Arial"/>
              <a:cs typeface="Arial"/>
              <a:sym typeface="Arial"/>
            </a:endParaRPr>
          </a:p>
          <a:p>
            <a:pPr indent="0" lvl="0" marL="0" rtl="0" algn="l">
              <a:lnSpc>
                <a:spcPct val="115000"/>
              </a:lnSpc>
              <a:spcBef>
                <a:spcPts val="1200"/>
              </a:spcBef>
              <a:spcAft>
                <a:spcPts val="0"/>
              </a:spcAft>
              <a:buSzPts val="1800"/>
              <a:buNone/>
            </a:pPr>
            <a:r>
              <a:t/>
            </a:r>
            <a:endParaRPr>
              <a:solidFill>
                <a:srgbClr val="000000"/>
              </a:solidFill>
              <a:latin typeface="Arial"/>
              <a:ea typeface="Arial"/>
              <a:cs typeface="Arial"/>
              <a:sym typeface="Arial"/>
            </a:endParaRPr>
          </a:p>
          <a:p>
            <a:pPr indent="0" lvl="0" marL="0" rtl="0" algn="l">
              <a:lnSpc>
                <a:spcPct val="115000"/>
              </a:lnSpc>
              <a:spcBef>
                <a:spcPts val="1200"/>
              </a:spcBef>
              <a:spcAft>
                <a:spcPts val="1200"/>
              </a:spcAft>
              <a:buSzPts val="1800"/>
              <a:buNone/>
            </a:pPr>
            <a:r>
              <a:t/>
            </a:r>
            <a:endParaRPr>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302" name="Google Shape;302;p69"/>
          <p:cNvSpPr txBox="1"/>
          <p:nvPr>
            <p:ph idx="1" type="body"/>
          </p:nvPr>
        </p:nvSpPr>
        <p:spPr>
          <a:xfrm>
            <a:off x="546575" y="1152475"/>
            <a:ext cx="82857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358"/>
              <a:buNone/>
            </a:pPr>
            <a:r>
              <a:rPr lang="en" sz="1977">
                <a:solidFill>
                  <a:srgbClr val="000000"/>
                </a:solidFill>
                <a:latin typeface="Arial"/>
                <a:ea typeface="Arial"/>
                <a:cs typeface="Arial"/>
                <a:sym typeface="Arial"/>
              </a:rPr>
              <a:t>We also know that </a:t>
            </a:r>
            <a:r>
              <a:rPr b="1" lang="en" sz="1977">
                <a:solidFill>
                  <a:srgbClr val="000000"/>
                </a:solidFill>
                <a:latin typeface="Arial"/>
                <a:ea typeface="Arial"/>
                <a:cs typeface="Arial"/>
                <a:sym typeface="Arial"/>
              </a:rPr>
              <a:t>a</a:t>
            </a:r>
            <a:r>
              <a:rPr lang="en" sz="1977">
                <a:solidFill>
                  <a:srgbClr val="000000"/>
                </a:solidFill>
                <a:latin typeface="Arial"/>
                <a:ea typeface="Arial"/>
                <a:cs typeface="Arial"/>
                <a:sym typeface="Arial"/>
              </a:rPr>
              <a:t> is perpendicular to </a:t>
            </a:r>
            <a:r>
              <a:rPr b="1" lang="en" sz="1977">
                <a:solidFill>
                  <a:srgbClr val="000000"/>
                </a:solidFill>
                <a:latin typeface="Arial"/>
                <a:ea typeface="Arial"/>
                <a:cs typeface="Arial"/>
                <a:sym typeface="Arial"/>
              </a:rPr>
              <a:t>e = b – xa</a:t>
            </a:r>
            <a:r>
              <a:rPr lang="en" sz="1977">
                <a:solidFill>
                  <a:srgbClr val="000000"/>
                </a:solidFill>
                <a:latin typeface="Arial"/>
                <a:ea typeface="Arial"/>
                <a:cs typeface="Arial"/>
                <a:sym typeface="Arial"/>
              </a:rPr>
              <a:t>:</a:t>
            </a:r>
            <a:endParaRPr sz="1977">
              <a:solidFill>
                <a:srgbClr val="000000"/>
              </a:solidFill>
              <a:latin typeface="Arial"/>
              <a:ea typeface="Arial"/>
              <a:cs typeface="Arial"/>
              <a:sym typeface="Arial"/>
            </a:endParaRPr>
          </a:p>
          <a:p>
            <a:pPr indent="0" lvl="0" marL="228600" rtl="0" algn="l">
              <a:lnSpc>
                <a:spcPct val="115000"/>
              </a:lnSpc>
              <a:spcBef>
                <a:spcPts val="1200"/>
              </a:spcBef>
              <a:spcAft>
                <a:spcPts val="0"/>
              </a:spcAft>
              <a:buSzPts val="358"/>
              <a:buNone/>
            </a:pPr>
            <a:r>
              <a:rPr lang="en" sz="1977">
                <a:solidFill>
                  <a:srgbClr val="000000"/>
                </a:solidFill>
                <a:latin typeface="Arial"/>
                <a:ea typeface="Arial"/>
                <a:cs typeface="Arial"/>
                <a:sym typeface="Arial"/>
              </a:rPr>
              <a:t>             a</a:t>
            </a:r>
            <a:r>
              <a:rPr baseline="30000" lang="en" sz="1977">
                <a:solidFill>
                  <a:srgbClr val="000000"/>
                </a:solidFill>
                <a:latin typeface="Arial"/>
                <a:ea typeface="Arial"/>
                <a:cs typeface="Arial"/>
                <a:sym typeface="Arial"/>
              </a:rPr>
              <a:t>T</a:t>
            </a:r>
            <a:r>
              <a:rPr lang="en" sz="1977">
                <a:solidFill>
                  <a:srgbClr val="000000"/>
                </a:solidFill>
                <a:latin typeface="Arial"/>
                <a:ea typeface="Arial"/>
                <a:cs typeface="Arial"/>
                <a:sym typeface="Arial"/>
              </a:rPr>
              <a:t>(b − xa) = 0</a:t>
            </a:r>
            <a:endParaRPr sz="1977">
              <a:solidFill>
                <a:srgbClr val="000000"/>
              </a:solidFill>
              <a:latin typeface="Arial"/>
              <a:ea typeface="Arial"/>
              <a:cs typeface="Arial"/>
              <a:sym typeface="Arial"/>
            </a:endParaRPr>
          </a:p>
          <a:p>
            <a:pPr indent="0" lvl="0" marL="228600" rtl="0" algn="l">
              <a:lnSpc>
                <a:spcPct val="115000"/>
              </a:lnSpc>
              <a:spcBef>
                <a:spcPts val="1200"/>
              </a:spcBef>
              <a:spcAft>
                <a:spcPts val="0"/>
              </a:spcAft>
              <a:buSzPts val="358"/>
              <a:buNone/>
            </a:pPr>
            <a:r>
              <a:rPr lang="en" sz="1977">
                <a:solidFill>
                  <a:srgbClr val="000000"/>
                </a:solidFill>
                <a:latin typeface="Arial"/>
                <a:ea typeface="Arial"/>
                <a:cs typeface="Arial"/>
                <a:sym typeface="Arial"/>
              </a:rPr>
              <a:t>             xa</a:t>
            </a:r>
            <a:r>
              <a:rPr baseline="30000" lang="en" sz="1977">
                <a:solidFill>
                  <a:srgbClr val="000000"/>
                </a:solidFill>
                <a:latin typeface="Arial"/>
                <a:ea typeface="Arial"/>
                <a:cs typeface="Arial"/>
                <a:sym typeface="Arial"/>
              </a:rPr>
              <a:t>T</a:t>
            </a:r>
            <a:r>
              <a:rPr lang="en" sz="1977">
                <a:solidFill>
                  <a:srgbClr val="000000"/>
                </a:solidFill>
                <a:latin typeface="Arial"/>
                <a:ea typeface="Arial"/>
                <a:cs typeface="Arial"/>
                <a:sym typeface="Arial"/>
              </a:rPr>
              <a:t>a = a</a:t>
            </a:r>
            <a:r>
              <a:rPr baseline="30000" lang="en" sz="1977">
                <a:solidFill>
                  <a:srgbClr val="000000"/>
                </a:solidFill>
                <a:latin typeface="Arial"/>
                <a:ea typeface="Arial"/>
                <a:cs typeface="Arial"/>
                <a:sym typeface="Arial"/>
              </a:rPr>
              <a:t>T</a:t>
            </a:r>
            <a:r>
              <a:rPr lang="en" sz="1977">
                <a:solidFill>
                  <a:srgbClr val="000000"/>
                </a:solidFill>
                <a:latin typeface="Arial"/>
                <a:ea typeface="Arial"/>
                <a:cs typeface="Arial"/>
                <a:sym typeface="Arial"/>
              </a:rPr>
              <a:t>b</a:t>
            </a:r>
            <a:endParaRPr sz="1977">
              <a:solidFill>
                <a:srgbClr val="000000"/>
              </a:solidFill>
              <a:latin typeface="Arial"/>
              <a:ea typeface="Arial"/>
              <a:cs typeface="Arial"/>
              <a:sym typeface="Arial"/>
            </a:endParaRPr>
          </a:p>
          <a:p>
            <a:pPr indent="0" lvl="0" marL="228600" rtl="0" algn="l">
              <a:lnSpc>
                <a:spcPct val="115000"/>
              </a:lnSpc>
              <a:spcBef>
                <a:spcPts val="1200"/>
              </a:spcBef>
              <a:spcAft>
                <a:spcPts val="0"/>
              </a:spcAft>
              <a:buSzPts val="358"/>
              <a:buNone/>
            </a:pPr>
            <a:r>
              <a:rPr lang="en" sz="1977">
                <a:solidFill>
                  <a:srgbClr val="000000"/>
                </a:solidFill>
                <a:latin typeface="Arial"/>
                <a:ea typeface="Arial"/>
                <a:cs typeface="Arial"/>
                <a:sym typeface="Arial"/>
              </a:rPr>
              <a:t>             x = a</a:t>
            </a:r>
            <a:r>
              <a:rPr baseline="30000" lang="en" sz="1977">
                <a:solidFill>
                  <a:srgbClr val="000000"/>
                </a:solidFill>
                <a:latin typeface="Arial"/>
                <a:ea typeface="Arial"/>
                <a:cs typeface="Arial"/>
                <a:sym typeface="Arial"/>
              </a:rPr>
              <a:t>T</a:t>
            </a:r>
            <a:r>
              <a:rPr lang="en" sz="1977">
                <a:solidFill>
                  <a:srgbClr val="000000"/>
                </a:solidFill>
                <a:latin typeface="Arial"/>
                <a:ea typeface="Arial"/>
                <a:cs typeface="Arial"/>
                <a:sym typeface="Arial"/>
              </a:rPr>
              <a:t>b / a</a:t>
            </a:r>
            <a:r>
              <a:rPr baseline="30000" lang="en" sz="1977">
                <a:solidFill>
                  <a:srgbClr val="000000"/>
                </a:solidFill>
                <a:latin typeface="Arial"/>
                <a:ea typeface="Arial"/>
                <a:cs typeface="Arial"/>
                <a:sym typeface="Arial"/>
              </a:rPr>
              <a:t>T</a:t>
            </a:r>
            <a:r>
              <a:rPr lang="en" sz="1977">
                <a:solidFill>
                  <a:srgbClr val="000000"/>
                </a:solidFill>
                <a:latin typeface="Arial"/>
                <a:ea typeface="Arial"/>
                <a:cs typeface="Arial"/>
                <a:sym typeface="Arial"/>
              </a:rPr>
              <a:t>a</a:t>
            </a:r>
            <a:endParaRPr sz="1977">
              <a:solidFill>
                <a:srgbClr val="000000"/>
              </a:solidFill>
              <a:latin typeface="Arial"/>
              <a:ea typeface="Arial"/>
              <a:cs typeface="Arial"/>
              <a:sym typeface="Arial"/>
            </a:endParaRPr>
          </a:p>
          <a:p>
            <a:pPr indent="0" lvl="0" marL="0" rtl="0" algn="l">
              <a:lnSpc>
                <a:spcPct val="115000"/>
              </a:lnSpc>
              <a:spcBef>
                <a:spcPts val="1200"/>
              </a:spcBef>
              <a:spcAft>
                <a:spcPts val="0"/>
              </a:spcAft>
              <a:buSzPts val="358"/>
              <a:buNone/>
            </a:pPr>
            <a:r>
              <a:rPr lang="en" sz="1977">
                <a:solidFill>
                  <a:srgbClr val="000000"/>
                </a:solidFill>
                <a:latin typeface="Arial"/>
                <a:ea typeface="Arial"/>
                <a:cs typeface="Arial"/>
                <a:sym typeface="Arial"/>
              </a:rPr>
              <a:t>   	          and p = ax</a:t>
            </a:r>
            <a:endParaRPr sz="1977">
              <a:solidFill>
                <a:srgbClr val="000000"/>
              </a:solidFill>
              <a:latin typeface="Arial"/>
              <a:ea typeface="Arial"/>
              <a:cs typeface="Arial"/>
              <a:sym typeface="Arial"/>
            </a:endParaRPr>
          </a:p>
          <a:p>
            <a:pPr indent="0" lvl="0" marL="0" rtl="0" algn="l">
              <a:lnSpc>
                <a:spcPct val="115000"/>
              </a:lnSpc>
              <a:spcBef>
                <a:spcPts val="1200"/>
              </a:spcBef>
              <a:spcAft>
                <a:spcPts val="1200"/>
              </a:spcAft>
              <a:buSzPts val="358"/>
              <a:buNone/>
            </a:pPr>
            <a:r>
              <a:rPr lang="en" sz="1977">
                <a:solidFill>
                  <a:srgbClr val="000000"/>
                </a:solidFill>
                <a:latin typeface="Arial"/>
                <a:ea typeface="Arial"/>
                <a:cs typeface="Arial"/>
                <a:sym typeface="Arial"/>
              </a:rPr>
              <a:t>Doubling b doubles p. Doubling a does not affect p.</a:t>
            </a:r>
            <a:endParaRPr sz="185">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